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63" r:id="rId2"/>
    <p:sldId id="266" r:id="rId3"/>
    <p:sldId id="267" r:id="rId4"/>
    <p:sldId id="268" r:id="rId5"/>
    <p:sldId id="375" r:id="rId6"/>
    <p:sldId id="376" r:id="rId7"/>
    <p:sldId id="377" r:id="rId8"/>
    <p:sldId id="378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273" r:id="rId17"/>
    <p:sldId id="274" r:id="rId18"/>
    <p:sldId id="275" r:id="rId19"/>
    <p:sldId id="265" r:id="rId20"/>
    <p:sldId id="264" r:id="rId21"/>
    <p:sldId id="276" r:id="rId22"/>
    <p:sldId id="281" r:id="rId23"/>
    <p:sldId id="277" r:id="rId24"/>
    <p:sldId id="278" r:id="rId25"/>
    <p:sldId id="279" r:id="rId26"/>
    <p:sldId id="280" r:id="rId27"/>
    <p:sldId id="283" r:id="rId28"/>
    <p:sldId id="284" r:id="rId29"/>
    <p:sldId id="285" r:id="rId30"/>
    <p:sldId id="286" r:id="rId31"/>
    <p:sldId id="287" r:id="rId32"/>
    <p:sldId id="338" r:id="rId33"/>
    <p:sldId id="288" r:id="rId34"/>
    <p:sldId id="289" r:id="rId35"/>
    <p:sldId id="290" r:id="rId36"/>
    <p:sldId id="339" r:id="rId37"/>
    <p:sldId id="341" r:id="rId38"/>
    <p:sldId id="340" r:id="rId39"/>
    <p:sldId id="342" r:id="rId40"/>
    <p:sldId id="297" r:id="rId41"/>
    <p:sldId id="292" r:id="rId42"/>
    <p:sldId id="293" r:id="rId43"/>
    <p:sldId id="294" r:id="rId44"/>
    <p:sldId id="295" r:id="rId45"/>
    <p:sldId id="296" r:id="rId46"/>
    <p:sldId id="298" r:id="rId47"/>
    <p:sldId id="300" r:id="rId48"/>
    <p:sldId id="301" r:id="rId49"/>
    <p:sldId id="302" r:id="rId50"/>
    <p:sldId id="356" r:id="rId51"/>
    <p:sldId id="357" r:id="rId52"/>
    <p:sldId id="358" r:id="rId53"/>
    <p:sldId id="359" r:id="rId54"/>
    <p:sldId id="346" r:id="rId55"/>
    <p:sldId id="347" r:id="rId56"/>
    <p:sldId id="299" r:id="rId57"/>
    <p:sldId id="336" r:id="rId58"/>
    <p:sldId id="303" r:id="rId59"/>
    <p:sldId id="304" r:id="rId60"/>
    <p:sldId id="343" r:id="rId61"/>
    <p:sldId id="344" r:id="rId62"/>
    <p:sldId id="335" r:id="rId63"/>
  </p:sldIdLst>
  <p:sldSz cx="9144000" cy="6858000" type="overhead"/>
  <p:notesSz cx="6723063" cy="98520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A0"/>
    <a:srgbClr val="33338B"/>
    <a:srgbClr val="0933A0"/>
    <a:srgbClr val="2D009D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9" autoAdjust="0"/>
    <p:restoredTop sz="94633" autoAdjust="0"/>
  </p:normalViewPr>
  <p:slideViewPr>
    <p:cSldViewPr>
      <p:cViewPr>
        <p:scale>
          <a:sx n="100" d="100"/>
          <a:sy n="100" d="100"/>
        </p:scale>
        <p:origin x="-198" y="-114"/>
      </p:cViewPr>
      <p:guideLst>
        <p:guide orient="horz" pos="2160"/>
        <p:guide orient="horz" pos="566"/>
        <p:guide orient="horz" pos="618"/>
        <p:guide orient="horz" pos="1117"/>
        <p:guide orient="horz" pos="3840"/>
        <p:guide orient="horz" pos="3931"/>
        <p:guide orient="horz" pos="1026"/>
        <p:guide pos="2880"/>
        <p:guide pos="159"/>
        <p:guide pos="5603"/>
        <p:guide pos="461"/>
        <p:guide pos="2789"/>
        <p:guide pos="29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87" d="100"/>
          <a:sy n="87" d="100"/>
        </p:scale>
        <p:origin x="-1572" y="120"/>
      </p:cViewPr>
      <p:guideLst>
        <p:guide orient="horz" pos="3104"/>
        <p:guide pos="211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36550" y="8958263"/>
            <a:ext cx="29130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972050" y="8958263"/>
            <a:ext cx="1270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7B283EAE-20BE-46C6-9F10-B9D34FA6C3F8}" type="slidenum">
              <a:rPr lang="de-DE"/>
              <a:pPr>
                <a:defRPr/>
              </a:pPr>
              <a:t>‹Nr.›</a:t>
            </a:fld>
            <a:endParaRPr lang="de-DE" sz="120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81014" y="822327"/>
            <a:ext cx="2879725" cy="14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/>
              <a:t>Technische</a:t>
            </a:r>
            <a:r>
              <a:rPr lang="en-US" dirty="0" smtClean="0"/>
              <a:t> </a:t>
            </a:r>
            <a:r>
              <a:rPr lang="en-US" dirty="0" err="1" smtClean="0"/>
              <a:t>Hochschule</a:t>
            </a:r>
            <a:r>
              <a:rPr lang="en-US" dirty="0" smtClean="0"/>
              <a:t> </a:t>
            </a:r>
            <a:r>
              <a:rPr lang="en-US" dirty="0" err="1" smtClean="0"/>
              <a:t>Nürnberg</a:t>
            </a:r>
            <a:r>
              <a:rPr lang="en-US" dirty="0" smtClean="0"/>
              <a:t> Georg Simon Ohm</a:t>
            </a:r>
            <a:endParaRPr lang="en-US" dirty="0">
              <a:latin typeface="Times New Roman" pitchFamily="18" charset="0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47" y="600853"/>
            <a:ext cx="2736304" cy="37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0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03288" y="534990"/>
            <a:ext cx="4257675" cy="14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 err="1" smtClean="0"/>
              <a:t>Technische</a:t>
            </a:r>
            <a:r>
              <a:rPr lang="en-US" dirty="0" smtClean="0"/>
              <a:t> </a:t>
            </a:r>
            <a:r>
              <a:rPr lang="en-US" dirty="0" err="1" smtClean="0"/>
              <a:t>Hochschule</a:t>
            </a:r>
            <a:r>
              <a:rPr lang="en-US" dirty="0" smtClean="0"/>
              <a:t> </a:t>
            </a:r>
            <a:r>
              <a:rPr lang="en-US" dirty="0" err="1" smtClean="0"/>
              <a:t>Nürnberg</a:t>
            </a:r>
            <a:r>
              <a:rPr lang="en-US" dirty="0" smtClean="0"/>
              <a:t> Georg Simon Ohm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841376" y="9258301"/>
            <a:ext cx="23161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898525" y="738188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79950"/>
            <a:ext cx="4929187" cy="44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Hier klicken, um Master-Textformat zu bearbeiten.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370389" y="9318625"/>
            <a:ext cx="14938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Folie </a:t>
            </a:r>
            <a:fld id="{760CA58B-A274-4FD9-9727-447C06DE80AF}" type="slidenum">
              <a:rPr lang="en-US"/>
              <a:pPr>
                <a:defRPr/>
              </a:pPr>
              <a:t>‹Nr.›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07623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Technische Hochschule Nürnberg Georg Simon Ohm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Folie </a:t>
            </a:r>
            <a:fld id="{760CA58B-A274-4FD9-9727-447C06DE80AF}" type="slidenum">
              <a:rPr lang="en-US" smtClean="0"/>
              <a:pPr>
                <a:defRPr/>
              </a:pPr>
              <a:t>1</a:t>
            </a:fld>
            <a:endParaRPr lang="en-US" sz="12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03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FE4E87-6733-4C24-959F-F49C5F87130A}" type="slidenum">
              <a:rPr lang="de-DE" smtClean="0"/>
              <a:pPr/>
              <a:t>11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509126" y="57467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2400">
              <a:latin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276601" y="4800601"/>
            <a:ext cx="1841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72001" y="3886200"/>
            <a:ext cx="4321175" cy="17526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663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1" y="2130426"/>
            <a:ext cx="4321175" cy="1470025"/>
          </a:xfrm>
        </p:spPr>
        <p:txBody>
          <a:bodyPr/>
          <a:lstStyle>
            <a:lvl1pPr>
              <a:defRPr sz="2800">
                <a:solidFill>
                  <a:srgbClr val="0046A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Rectangle 257"/>
          <p:cNvSpPr>
            <a:spLocks noChangeArrowheads="1"/>
          </p:cNvSpPr>
          <p:nvPr userDrawn="1"/>
        </p:nvSpPr>
        <p:spPr bwMode="auto">
          <a:xfrm>
            <a:off x="251519" y="6237289"/>
            <a:ext cx="8640000" cy="25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500"/>
          </a:p>
        </p:txBody>
      </p:sp>
      <p:sp>
        <p:nvSpPr>
          <p:cNvPr id="10" name="Rectangle 89"/>
          <p:cNvSpPr>
            <a:spLocks noChangeArrowheads="1"/>
          </p:cNvSpPr>
          <p:nvPr userDrawn="1"/>
        </p:nvSpPr>
        <p:spPr bwMode="auto">
          <a:xfrm>
            <a:off x="250824" y="836613"/>
            <a:ext cx="8640000" cy="571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2" name="Picture 2" descr="V:\BIB\Vorlagen\TH Nuernberg\HOCHSCHULBIBLIOTHEK\farbig_CMYK\THN_HOCHSCHULBIBLIOTHEK_CMY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95" y="307844"/>
            <a:ext cx="2961724" cy="4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46A0"/>
              </a:buClr>
              <a:defRPr/>
            </a:lvl2pPr>
            <a:lvl3pPr>
              <a:buClr>
                <a:srgbClr val="0046A0"/>
              </a:buClr>
              <a:defRPr/>
            </a:lvl3pPr>
            <a:lvl4pPr>
              <a:buClr>
                <a:srgbClr val="0046A0"/>
              </a:buClr>
              <a:defRPr/>
            </a:lvl4pPr>
            <a:lvl5pPr>
              <a:buClr>
                <a:srgbClr val="0046A0"/>
              </a:buClr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93FAADE6-BA98-4765-B3CD-771645FA67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000" y="1629272"/>
            <a:ext cx="4176000" cy="4536033"/>
          </a:xfrm>
        </p:spPr>
        <p:txBody>
          <a:bodyPr/>
          <a:lstStyle>
            <a:lvl1pPr>
              <a:defRPr sz="1800"/>
            </a:lvl1pPr>
            <a:lvl2pPr>
              <a:buClr>
                <a:srgbClr val="0046A0"/>
              </a:buClr>
              <a:defRPr sz="1800"/>
            </a:lvl2pPr>
            <a:lvl3pPr>
              <a:buClr>
                <a:srgbClr val="0046A0"/>
              </a:buClr>
              <a:defRPr sz="1800"/>
            </a:lvl3pPr>
            <a:lvl4pPr>
              <a:buClr>
                <a:srgbClr val="0046A0"/>
              </a:buClr>
              <a:defRPr sz="1800"/>
            </a:lvl4pPr>
            <a:lvl5pPr>
              <a:buClr>
                <a:srgbClr val="0046A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016" y="1629272"/>
            <a:ext cx="4176000" cy="4536033"/>
          </a:xfrm>
        </p:spPr>
        <p:txBody>
          <a:bodyPr/>
          <a:lstStyle>
            <a:lvl1pPr>
              <a:defRPr sz="1800"/>
            </a:lvl1pPr>
            <a:lvl2pPr>
              <a:buClr>
                <a:srgbClr val="0046A0"/>
              </a:buClr>
              <a:defRPr sz="1800"/>
            </a:lvl2pPr>
            <a:lvl3pPr>
              <a:buClr>
                <a:srgbClr val="0046A0"/>
              </a:buClr>
              <a:defRPr sz="1800"/>
            </a:lvl3pPr>
            <a:lvl4pPr>
              <a:buClr>
                <a:srgbClr val="0046A0"/>
              </a:buClr>
              <a:defRPr sz="1800"/>
            </a:lvl4pPr>
            <a:lvl5pPr>
              <a:buClr>
                <a:srgbClr val="0046A0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74937471-7C4F-4090-9CFA-2D913B425C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6A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1F4E1BF1-CE1F-4FE8-8944-1670E26F69D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9E3F2E87-4A44-4284-89B7-DB551753495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4" y="982118"/>
            <a:ext cx="8640000" cy="574675"/>
          </a:xfrm>
        </p:spPr>
        <p:txBody>
          <a:bodyPr/>
          <a:lstStyle>
            <a:lvl1pPr>
              <a:defRPr>
                <a:solidFill>
                  <a:srgbClr val="0046A0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252000" y="1629272"/>
            <a:ext cx="4176000" cy="4536033"/>
          </a:xfrm>
        </p:spPr>
        <p:txBody>
          <a:bodyPr/>
          <a:lstStyle/>
          <a:p>
            <a:pPr lvl="0"/>
            <a:r>
              <a:rPr lang="de-DE" noProof="0" smtClean="0"/>
              <a:t>ClipArt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716480" y="1629272"/>
            <a:ext cx="4176000" cy="4536033"/>
          </a:xfrm>
        </p:spPr>
        <p:txBody>
          <a:bodyPr/>
          <a:lstStyle>
            <a:lvl1pPr>
              <a:defRPr sz="1800"/>
            </a:lvl1pPr>
            <a:lvl2pPr>
              <a:buClr>
                <a:srgbClr val="0046A0"/>
              </a:buClr>
              <a:defRPr sz="1800"/>
            </a:lvl2pPr>
            <a:lvl3pPr>
              <a:buClr>
                <a:srgbClr val="0046A0"/>
              </a:buClr>
              <a:defRPr sz="1800"/>
            </a:lvl3pPr>
            <a:lvl4pPr>
              <a:buClr>
                <a:srgbClr val="0046A0"/>
              </a:buClr>
              <a:defRPr sz="1800"/>
            </a:lvl4pPr>
            <a:lvl5pPr>
              <a:buClr>
                <a:srgbClr val="0046A0"/>
              </a:buCl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111CF6FC-5E11-466D-B1AA-04F433B546D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el und Text üb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1125538"/>
            <a:ext cx="8594725" cy="57467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304800" y="1773238"/>
            <a:ext cx="8594725" cy="2082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800" y="4008438"/>
            <a:ext cx="8594725" cy="208438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/>
              <a:t>Georg-Simon-Ohm-Hochschule Nürnberg – Ohm-Hochschulbibliothek</a:t>
            </a:r>
          </a:p>
          <a:p>
            <a:pPr>
              <a:defRPr/>
            </a:pPr>
            <a:r>
              <a:rPr lang="de-DE"/>
              <a:t>www.ohm-hochschule.de/bibliothek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5A57AE0A-8551-4BB7-9AB0-D99614C1FF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052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79D77C-34CF-46F2-9E53-EBDB4F4E15D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tangle 28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72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00" y="1629272"/>
            <a:ext cx="8640000" cy="4536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9509126" y="574675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de-DE" sz="2400">
              <a:latin typeface="Times New Roman" pitchFamily="18" charset="0"/>
            </a:endParaRPr>
          </a:p>
        </p:txBody>
      </p:sp>
      <p:sp>
        <p:nvSpPr>
          <p:cNvPr id="1289" name="Text Box 265"/>
          <p:cNvSpPr txBox="1">
            <a:spLocks noChangeArrowheads="1"/>
          </p:cNvSpPr>
          <p:nvPr/>
        </p:nvSpPr>
        <p:spPr bwMode="auto">
          <a:xfrm>
            <a:off x="3276601" y="4800601"/>
            <a:ext cx="18415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de-DE"/>
          </a:p>
        </p:txBody>
      </p:sp>
      <p:sp>
        <p:nvSpPr>
          <p:cNvPr id="1031" name="Rectangle 286"/>
          <p:cNvSpPr>
            <a:spLocks noGrp="1" noChangeArrowheads="1"/>
          </p:cNvSpPr>
          <p:nvPr>
            <p:ph type="title"/>
          </p:nvPr>
        </p:nvSpPr>
        <p:spPr bwMode="auto">
          <a:xfrm>
            <a:off x="252000" y="982118"/>
            <a:ext cx="8640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311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1312" name="Rectangle 28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74040" y="6381750"/>
            <a:ext cx="719137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r>
              <a:rPr lang="de-DE"/>
              <a:t>Seite </a:t>
            </a:r>
            <a:fld id="{D1A78C79-EF6B-4667-AC93-7A80378DAA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317" name="Line 293"/>
          <p:cNvSpPr>
            <a:spLocks noChangeShapeType="1"/>
          </p:cNvSpPr>
          <p:nvPr/>
        </p:nvSpPr>
        <p:spPr bwMode="auto">
          <a:xfrm>
            <a:off x="3492501" y="765175"/>
            <a:ext cx="431958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318" name="Line 294"/>
          <p:cNvSpPr>
            <a:spLocks noChangeShapeType="1"/>
          </p:cNvSpPr>
          <p:nvPr/>
        </p:nvSpPr>
        <p:spPr bwMode="auto">
          <a:xfrm flipH="1">
            <a:off x="3059113" y="836613"/>
            <a:ext cx="4176712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6" name="Rectangle 257"/>
          <p:cNvSpPr>
            <a:spLocks noChangeArrowheads="1"/>
          </p:cNvSpPr>
          <p:nvPr/>
        </p:nvSpPr>
        <p:spPr bwMode="auto">
          <a:xfrm>
            <a:off x="251519" y="6237289"/>
            <a:ext cx="8640000" cy="2540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 sz="500"/>
          </a:p>
        </p:txBody>
      </p:sp>
      <p:sp>
        <p:nvSpPr>
          <p:cNvPr id="17" name="Rectangle 89"/>
          <p:cNvSpPr>
            <a:spLocks noChangeArrowheads="1"/>
          </p:cNvSpPr>
          <p:nvPr/>
        </p:nvSpPr>
        <p:spPr bwMode="auto">
          <a:xfrm>
            <a:off x="250824" y="836613"/>
            <a:ext cx="8640000" cy="571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2" name="Picture 2" descr="V:\BIB\Vorlagen\TH Nuernberg\HOCHSCHULBIBLIOTHEK\farbig_CMYK\THN_HOCHSCHULBIBLIOTHEK_CMYK.jp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95" y="307844"/>
            <a:ext cx="2961724" cy="43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32" r:id="rId7"/>
    <p:sldLayoutId id="2147483834" r:id="rId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46A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33338B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50000"/>
        </a:spcBef>
        <a:spcAft>
          <a:spcPct val="0"/>
        </a:spcAft>
        <a:buClr>
          <a:srgbClr val="0933A0"/>
        </a:buClr>
        <a:buFont typeface="Monotype Sorts" pitchFamily="2" charset="2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50000"/>
        </a:spcBef>
        <a:spcAft>
          <a:spcPct val="0"/>
        </a:spcAft>
        <a:buClr>
          <a:srgbClr val="0046A0"/>
        </a:buClr>
        <a:buFont typeface="Monotype Sorts" pitchFamily="2" charset="2"/>
        <a:buChar char="n"/>
        <a:defRPr sz="1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50000"/>
        </a:spcBef>
        <a:spcAft>
          <a:spcPct val="0"/>
        </a:spcAft>
        <a:buClr>
          <a:srgbClr val="0046A0"/>
        </a:buClr>
        <a:buFont typeface="Monotype Sorts" pitchFamily="2" charset="2"/>
        <a:buChar char="n"/>
        <a:defRPr sz="18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50000"/>
        </a:spcBef>
        <a:spcAft>
          <a:spcPct val="0"/>
        </a:spcAft>
        <a:buClr>
          <a:srgbClr val="0046A0"/>
        </a:buClr>
        <a:buFont typeface="Monotype Sorts" pitchFamily="2" charset="2"/>
        <a:buChar char="n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50000"/>
        </a:spcBef>
        <a:spcAft>
          <a:spcPct val="0"/>
        </a:spcAft>
        <a:buClr>
          <a:srgbClr val="0046A0"/>
        </a:buClr>
        <a:buFont typeface="Monotype Sorts" pitchFamily="2" charset="2"/>
        <a:buChar char="n"/>
        <a:defRPr sz="1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50000"/>
        </a:spcBef>
        <a:spcAft>
          <a:spcPct val="0"/>
        </a:spcAft>
        <a:buClr>
          <a:srgbClr val="0933A0"/>
        </a:buClr>
        <a:buFont typeface="Monotype Sorts" pitchFamily="2" charset="2"/>
        <a:buChar char="n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50000"/>
        </a:spcBef>
        <a:spcAft>
          <a:spcPct val="0"/>
        </a:spcAft>
        <a:buClr>
          <a:srgbClr val="0933A0"/>
        </a:buClr>
        <a:buFont typeface="Monotype Sorts" pitchFamily="2" charset="2"/>
        <a:buChar char="n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50000"/>
        </a:spcBef>
        <a:spcAft>
          <a:spcPct val="0"/>
        </a:spcAft>
        <a:buClr>
          <a:srgbClr val="0933A0"/>
        </a:buClr>
        <a:buFont typeface="Monotype Sorts" pitchFamily="2" charset="2"/>
        <a:buChar char="n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50000"/>
        </a:spcBef>
        <a:spcAft>
          <a:spcPct val="0"/>
        </a:spcAft>
        <a:buClr>
          <a:srgbClr val="0933A0"/>
        </a:buClr>
        <a:buFont typeface="Monotype Sorts" pitchFamily="2" charset="2"/>
        <a:buChar char="n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th-nuernberg.de/seitenbaum/home/bibliothek/page.html" TargetMode="Externa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de/gp/product/images/340930388X/ref=dp_image_0?ie=UTF8&amp;n=299956&amp;s=book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1880" y="2390776"/>
            <a:ext cx="5401297" cy="1470025"/>
          </a:xfrm>
        </p:spPr>
        <p:txBody>
          <a:bodyPr/>
          <a:lstStyle/>
          <a:p>
            <a:r>
              <a:rPr lang="de-DE" dirty="0" smtClean="0"/>
              <a:t>Literaturrecherche online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2825" y="3933056"/>
            <a:ext cx="4321175" cy="1752600"/>
          </a:xfrm>
        </p:spPr>
        <p:txBody>
          <a:bodyPr/>
          <a:lstStyle/>
          <a:p>
            <a:pPr marL="0" indent="0"/>
            <a:r>
              <a:rPr lang="de-DE" b="1" dirty="0" smtClean="0"/>
              <a:t>Jacqueline Miehling</a:t>
            </a:r>
          </a:p>
          <a:p>
            <a:pPr marL="0" indent="0"/>
            <a:r>
              <a:rPr lang="de-DE" b="1" dirty="0" smtClean="0"/>
              <a:t>Zentralbibliothek</a:t>
            </a:r>
            <a:endParaRPr lang="de-DE" b="1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23850" y="6381750"/>
            <a:ext cx="7178675" cy="360363"/>
          </a:xfrm>
          <a:prstGeom prst="rect">
            <a:avLst/>
          </a:prstGeom>
          <a:noFill/>
        </p:spPr>
        <p:txBody>
          <a:bodyPr/>
          <a:lstStyle/>
          <a:p>
            <a:r>
              <a:rPr lang="de-DE" smtClean="0"/>
              <a:t>Georg-Simon-Ohm-Hochschule Nürnberg – Ohm-Hochschulbibliothek</a:t>
            </a:r>
          </a:p>
          <a:p>
            <a:r>
              <a:rPr lang="de-DE" smtClean="0">
                <a:solidFill>
                  <a:srgbClr val="33338B"/>
                </a:solidFill>
              </a:rPr>
              <a:t>www.ohm-hochschule.de/bibliothek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94725" cy="4967287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4. Tipp:</a:t>
            </a:r>
            <a:b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de-DE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</a:pPr>
            <a:r>
              <a:rPr lang="de-DE" sz="3200" dirty="0" smtClean="0"/>
              <a:t>Für unselbstständige Literatur (Aufsätze, Artikel) Literaturdatenbanken nutzen.</a:t>
            </a:r>
          </a:p>
          <a:p>
            <a:pPr marL="0" indent="0">
              <a:lnSpc>
                <a:spcPct val="90000"/>
              </a:lnSpc>
            </a:pPr>
            <a:endParaRPr lang="de-DE" dirty="0" smtClean="0"/>
          </a:p>
          <a:p>
            <a:pPr marL="0" indent="0">
              <a:lnSpc>
                <a:spcPct val="90000"/>
              </a:lnSpc>
            </a:pPr>
            <a:r>
              <a:rPr lang="de-DE" dirty="0" smtClean="0"/>
              <a:t>Bsp.:</a:t>
            </a:r>
          </a:p>
          <a:p>
            <a:pPr marL="0" indent="0" algn="ctr">
              <a:lnSpc>
                <a:spcPct val="90000"/>
              </a:lnSpc>
            </a:pPr>
            <a:endParaRPr lang="de-DE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</a:pPr>
            <a:endParaRPr lang="de-DE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</a:pPr>
            <a:endParaRPr lang="de-DE" sz="3200" dirty="0" smtClean="0"/>
          </a:p>
          <a:p>
            <a:pPr marL="457200" indent="-457200" algn="ctr">
              <a:lnSpc>
                <a:spcPct val="90000"/>
              </a:lnSpc>
            </a:pPr>
            <a:endParaRPr lang="de-DE" sz="3200" b="1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sp>
        <p:nvSpPr>
          <p:cNvPr id="11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645024"/>
            <a:ext cx="14954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07448"/>
            <a:ext cx="17145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6" y="3645024"/>
            <a:ext cx="5256584" cy="54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512" y="5106767"/>
            <a:ext cx="20859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54330"/>
            <a:ext cx="19145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9838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 bwMode="auto">
          <a:xfrm>
            <a:off x="4572000" y="3573016"/>
            <a:ext cx="4320480" cy="1728192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95536" y="3573016"/>
            <a:ext cx="3960440" cy="1728192"/>
          </a:xfrm>
          <a:prstGeom prst="rect">
            <a:avLst/>
          </a:prstGeom>
          <a:solidFill>
            <a:schemeClr val="accent3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idx="1"/>
          </p:nvPr>
        </p:nvSpPr>
        <p:spPr>
          <a:xfrm>
            <a:off x="395536" y="1052736"/>
            <a:ext cx="4040188" cy="639762"/>
          </a:xfrm>
        </p:spPr>
        <p:txBody>
          <a:bodyPr/>
          <a:lstStyle/>
          <a:p>
            <a:r>
              <a:rPr lang="de-DE" dirty="0" smtClean="0"/>
              <a:t>Selbständiges Werk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half" idx="2"/>
          </p:nvPr>
        </p:nvSpPr>
        <p:spPr>
          <a:xfrm>
            <a:off x="467544" y="2204864"/>
            <a:ext cx="4040188" cy="395128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Monographie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Zeitschrift</a:t>
            </a:r>
          </a:p>
          <a:p>
            <a:pPr>
              <a:buFont typeface="Wingdings" pitchFamily="2" charset="2"/>
              <a:buChar char="§"/>
            </a:pPr>
            <a:endParaRPr lang="de-DE" dirty="0" smtClean="0"/>
          </a:p>
          <a:p>
            <a:pPr>
              <a:spcBef>
                <a:spcPts val="0"/>
              </a:spcBef>
            </a:pPr>
            <a:r>
              <a:rPr lang="de-DE" sz="1600" b="1" dirty="0" smtClean="0"/>
              <a:t>Ricken, Herbert:</a:t>
            </a:r>
          </a:p>
          <a:p>
            <a:pPr>
              <a:spcBef>
                <a:spcPts val="0"/>
              </a:spcBef>
            </a:pPr>
            <a:r>
              <a:rPr lang="de-DE" sz="1600" dirty="0" smtClean="0"/>
              <a:t>Der Bauingenieur: Geschichte eines Berufes/ Herbert Ricken. – Berlin : Verlag für Bauwesen, 2009. – 352 S.</a:t>
            </a:r>
            <a:br>
              <a:rPr lang="de-DE" sz="1600" dirty="0" smtClean="0"/>
            </a:br>
            <a:r>
              <a:rPr lang="de-DE" sz="1600" dirty="0" smtClean="0"/>
              <a:t>ISBN: 978-3-345-00266-3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smtClean="0"/>
              <a:t>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	    Suche im OPAC</a:t>
            </a:r>
          </a:p>
          <a:p>
            <a:pPr>
              <a:spcBef>
                <a:spcPts val="0"/>
              </a:spcBef>
            </a:pPr>
            <a:r>
              <a:rPr lang="de-DE" dirty="0" smtClean="0"/>
              <a:t>	</a:t>
            </a:r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sz="1600" dirty="0" smtClean="0"/>
              <a:t>(Bibliothekskatalog)</a:t>
            </a:r>
            <a:endParaRPr lang="de-DE" sz="160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3"/>
          </p:nvPr>
        </p:nvSpPr>
        <p:spPr>
          <a:xfrm>
            <a:off x="4711352" y="1052736"/>
            <a:ext cx="4041775" cy="639762"/>
          </a:xfrm>
        </p:spPr>
        <p:txBody>
          <a:bodyPr/>
          <a:lstStyle/>
          <a:p>
            <a:r>
              <a:rPr lang="de-DE" dirty="0" smtClean="0"/>
              <a:t>Unselbständiges Werk</a:t>
            </a:r>
            <a:endParaRPr lang="de-DE" dirty="0"/>
          </a:p>
        </p:txBody>
      </p:sp>
      <p:sp>
        <p:nvSpPr>
          <p:cNvPr id="10" name="Inhaltsplatzhalter 9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Zeitschriftenartikel</a:t>
            </a:r>
            <a:endParaRPr lang="de-DE" dirty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Kapitel in einer Monographie</a:t>
            </a:r>
          </a:p>
          <a:p>
            <a:endParaRPr lang="de-DE" sz="1600" b="1" dirty="0" smtClean="0"/>
          </a:p>
          <a:p>
            <a:r>
              <a:rPr lang="de-DE" sz="1600" b="1" dirty="0" smtClean="0"/>
              <a:t>Piller, Georg: </a:t>
            </a:r>
          </a:p>
          <a:p>
            <a:pPr>
              <a:spcBef>
                <a:spcPts val="0"/>
              </a:spcBef>
            </a:pPr>
            <a:r>
              <a:rPr lang="de-DE" sz="1600" dirty="0"/>
              <a:t>Sicher konstruieren - Unfälle vermeiden</a:t>
            </a:r>
            <a:r>
              <a:rPr lang="de-DE" sz="1600" dirty="0" smtClean="0"/>
              <a:t>.</a:t>
            </a:r>
          </a:p>
          <a:p>
            <a:pPr>
              <a:spcBef>
                <a:spcPts val="0"/>
              </a:spcBef>
            </a:pPr>
            <a:endParaRPr lang="de-DE" sz="1600" dirty="0"/>
          </a:p>
          <a:p>
            <a:pPr>
              <a:spcBef>
                <a:spcPts val="0"/>
              </a:spcBef>
            </a:pPr>
            <a:r>
              <a:rPr lang="de-DE" sz="1600" dirty="0" smtClean="0"/>
              <a:t>In: VDMA Nachrichten, </a:t>
            </a:r>
            <a:r>
              <a:rPr lang="de-DE" sz="1600" dirty="0" err="1" smtClean="0"/>
              <a:t>Jg</a:t>
            </a:r>
            <a:r>
              <a:rPr lang="de-DE" sz="1600" dirty="0" smtClean="0"/>
              <a:t> 92 (2013), H. </a:t>
            </a:r>
            <a:r>
              <a:rPr lang="de-DE" sz="1600" dirty="0"/>
              <a:t>4</a:t>
            </a:r>
            <a:r>
              <a:rPr lang="de-DE" sz="1600" dirty="0" smtClean="0"/>
              <a:t>, S. 20-21</a:t>
            </a:r>
            <a:endParaRPr lang="de-DE" dirty="0"/>
          </a:p>
          <a:p>
            <a:endParaRPr lang="de-DE" sz="1400" dirty="0" smtClean="0"/>
          </a:p>
          <a:p>
            <a:r>
              <a:rPr lang="de-DE" sz="1400" dirty="0"/>
              <a:t>	</a:t>
            </a:r>
            <a:r>
              <a:rPr lang="de-DE" dirty="0"/>
              <a:t>Suche in 	</a:t>
            </a:r>
            <a:r>
              <a:rPr lang="de-DE" dirty="0" smtClean="0"/>
              <a:t>	Literaturdatenbanken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23528" y="6309320"/>
            <a:ext cx="518457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Technische Hochschule Nürnberg Georg Simon Ohm – Hochschulbibliothek</a:t>
            </a:r>
          </a:p>
          <a:p>
            <a:r>
              <a:rPr lang="de-DE" sz="1050" dirty="0" smtClean="0">
                <a:solidFill>
                  <a:srgbClr val="33338B"/>
                </a:solidFill>
              </a:rPr>
              <a:t>www.th-nuernberg.de/bib</a:t>
            </a:r>
          </a:p>
          <a:p>
            <a:endParaRPr lang="de-DE" dirty="0"/>
          </a:p>
        </p:txBody>
      </p:sp>
      <p:sp>
        <p:nvSpPr>
          <p:cNvPr id="13" name="Ellipse 12"/>
          <p:cNvSpPr/>
          <p:nvPr/>
        </p:nvSpPr>
        <p:spPr bwMode="auto">
          <a:xfrm>
            <a:off x="4572000" y="4293096"/>
            <a:ext cx="360040" cy="3600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79D77C-34CF-46F2-9E53-EBDB4F4E15D7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Pfeil nach rechts 15"/>
          <p:cNvSpPr/>
          <p:nvPr/>
        </p:nvSpPr>
        <p:spPr bwMode="auto">
          <a:xfrm>
            <a:off x="395536" y="5301208"/>
            <a:ext cx="1152128" cy="360040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Pfeil nach rechts 16"/>
          <p:cNvSpPr/>
          <p:nvPr/>
        </p:nvSpPr>
        <p:spPr bwMode="auto">
          <a:xfrm>
            <a:off x="4572000" y="5373216"/>
            <a:ext cx="936104" cy="360040"/>
          </a:xfrm>
          <a:prstGeom prst="rightArrow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3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8594725" cy="4967287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5. Tipp:</a:t>
            </a:r>
          </a:p>
          <a:p>
            <a:pPr marL="457200" indent="-457200">
              <a:lnSpc>
                <a:spcPct val="90000"/>
              </a:lnSpc>
            </a:pPr>
            <a:endParaRPr lang="de-DE" sz="3200" dirty="0" smtClean="0"/>
          </a:p>
          <a:p>
            <a:pPr marL="0" indent="0" algn="ctr">
              <a:lnSpc>
                <a:spcPct val="90000"/>
              </a:lnSpc>
            </a:pPr>
            <a:r>
              <a:rPr lang="de-DE" sz="3200" dirty="0" smtClean="0"/>
              <a:t>Auch auf die Schlagwörter und Literaturverzeichnisse der gefundenen und relevanten Literatur achten!</a:t>
            </a:r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sp>
        <p:nvSpPr>
          <p:cNvPr id="5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77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9432"/>
            <a:ext cx="8594725" cy="4967287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6. Tipp:</a:t>
            </a:r>
          </a:p>
          <a:p>
            <a:pPr marL="0" indent="0" algn="ctr">
              <a:lnSpc>
                <a:spcPct val="90000"/>
              </a:lnSpc>
            </a:pPr>
            <a:r>
              <a:rPr lang="de-DE" sz="3200" dirty="0" smtClean="0"/>
              <a:t>Fernleihe nutzen!</a:t>
            </a:r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t="13889" r="1389" b="7986"/>
          <a:stretch>
            <a:fillRect/>
          </a:stretch>
        </p:blipFill>
        <p:spPr bwMode="auto">
          <a:xfrm>
            <a:off x="2195736" y="2780928"/>
            <a:ext cx="5112568" cy="324036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228184" y="3717032"/>
            <a:ext cx="1152128" cy="7920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214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4637" y="1628800"/>
            <a:ext cx="8594725" cy="4967287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7. Tipp:</a:t>
            </a:r>
          </a:p>
          <a:p>
            <a:pPr marL="265113" indent="-265113" algn="ctr">
              <a:lnSpc>
                <a:spcPct val="90000"/>
              </a:lnSpc>
            </a:pPr>
            <a:r>
              <a:rPr lang="de-DE" sz="3200" dirty="0" smtClean="0"/>
              <a:t>Das Team der Bibliothek fragen!</a:t>
            </a:r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pic>
        <p:nvPicPr>
          <p:cNvPr id="2050" name="Picture 2" descr="V:\BIB\Vorlagen\TH Nuernberg\HOCHSCHULBIBLIOTHEK\farbig_RGB\THN_HOCHSCHULBIBLIOTHEK_RGB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4375"/>
            <a:ext cx="6048672" cy="8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26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204864"/>
            <a:ext cx="8640000" cy="574675"/>
          </a:xfrm>
        </p:spPr>
        <p:txBody>
          <a:bodyPr/>
          <a:lstStyle/>
          <a:p>
            <a:r>
              <a:rPr lang="de-DE" dirty="0" smtClean="0"/>
              <a:t>2. OPAC und Fernleihe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520" y="352540"/>
            <a:ext cx="8594725" cy="574675"/>
          </a:xfrm>
        </p:spPr>
        <p:txBody>
          <a:bodyPr/>
          <a:lstStyle/>
          <a:p>
            <a:r>
              <a:rPr lang="de-DE" dirty="0" smtClean="0"/>
              <a:t>Was finde ich im OPAC?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79D77C-34CF-46F2-9E53-EBDB4F4E15D7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196752"/>
            <a:ext cx="8594725" cy="4608512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de-DE" sz="1900" dirty="0" smtClean="0"/>
              <a:t>Weist </a:t>
            </a:r>
            <a:r>
              <a:rPr lang="de-DE" sz="1900" dirty="0"/>
              <a:t>gesamten Bestand der </a:t>
            </a:r>
            <a:r>
              <a:rPr lang="de-DE" sz="1900" dirty="0" smtClean="0"/>
              <a:t>Hochschulbibliothek </a:t>
            </a:r>
            <a:r>
              <a:rPr lang="de-DE" sz="1900" dirty="0"/>
              <a:t>nach</a:t>
            </a: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de-DE" sz="1900" dirty="0"/>
              <a:t>Recherchierbar sind: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/>
              <a:t>Bücher, E-Books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/>
              <a:t>Zeitschriften/Zeitungen (</a:t>
            </a:r>
            <a:r>
              <a:rPr lang="de-DE" sz="1700" dirty="0" err="1"/>
              <a:t>print</a:t>
            </a:r>
            <a:r>
              <a:rPr lang="de-DE" sz="1700" dirty="0"/>
              <a:t>, elektronisch)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 smtClean="0"/>
              <a:t>CDs/DVDs, </a:t>
            </a:r>
            <a:r>
              <a:rPr lang="de-DE" sz="1700" dirty="0" err="1" smtClean="0"/>
              <a:t>CD-Roms</a:t>
            </a:r>
            <a:r>
              <a:rPr lang="de-DE" sz="1700" dirty="0" smtClean="0"/>
              <a:t>, </a:t>
            </a:r>
            <a:r>
              <a:rPr lang="de-DE" sz="1700" dirty="0" err="1" smtClean="0"/>
              <a:t>BluRays</a:t>
            </a:r>
            <a:endParaRPr lang="de-DE" sz="1700" dirty="0"/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de-DE" sz="1900" dirty="0"/>
              <a:t>Artikel und Aufsätze sind </a:t>
            </a:r>
            <a:r>
              <a:rPr lang="de-DE" sz="1900" u="sng" dirty="0"/>
              <a:t>nicht</a:t>
            </a:r>
            <a:r>
              <a:rPr lang="de-DE" sz="1900" dirty="0"/>
              <a:t> über den OPAC recherchierbar!</a:t>
            </a:r>
          </a:p>
          <a:p>
            <a:pPr marL="342900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de-DE" sz="1900" dirty="0"/>
              <a:t>Zusatzfunktionen</a:t>
            </a:r>
            <a:r>
              <a:rPr lang="de-DE" dirty="0"/>
              <a:t>: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/>
              <a:t>Benutzerkonto einsehen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 smtClean="0"/>
              <a:t>Leihfristen verlängern</a:t>
            </a:r>
            <a:endParaRPr lang="de-DE" sz="1700" dirty="0"/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/>
              <a:t>Vormerken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de-DE" sz="1700" dirty="0"/>
              <a:t>Fernleihe</a:t>
            </a:r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252001" y="6381751"/>
            <a:ext cx="7178675" cy="360363"/>
          </a:xfrm>
        </p:spPr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7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112" b="4030"/>
          <a:stretch/>
        </p:blipFill>
        <p:spPr bwMode="auto">
          <a:xfrm>
            <a:off x="-3183" y="228005"/>
            <a:ext cx="8717302" cy="577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7544" y="4542219"/>
            <a:ext cx="62969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u="sng" dirty="0" smtClean="0">
                <a:solidFill>
                  <a:srgbClr val="0000FF"/>
                </a:solidFill>
              </a:rPr>
              <a:t>Passwort:</a:t>
            </a:r>
            <a:endParaRPr lang="de-DE" sz="2400" dirty="0">
              <a:solidFill>
                <a:srgbClr val="0000FF"/>
              </a:solidFill>
            </a:endParaRPr>
          </a:p>
          <a:p>
            <a:r>
              <a:rPr lang="de-DE" sz="2400" dirty="0" smtClean="0">
                <a:solidFill>
                  <a:srgbClr val="0000FF"/>
                </a:solidFill>
              </a:rPr>
              <a:t>Geburtstag 25.03.1989  </a:t>
            </a:r>
            <a:r>
              <a:rPr lang="de-DE" sz="2400" dirty="0">
                <a:solidFill>
                  <a:srgbClr val="0000FF"/>
                </a:solidFill>
                <a:sym typeface="Wingdings" pitchFamily="2" charset="2"/>
              </a:rPr>
              <a:t>  </a:t>
            </a:r>
            <a:r>
              <a:rPr lang="de-DE" sz="2400" dirty="0" smtClean="0">
                <a:solidFill>
                  <a:srgbClr val="0000FF"/>
                </a:solidFill>
                <a:sym typeface="Wingdings" pitchFamily="2" charset="2"/>
              </a:rPr>
              <a:t>Passwort</a:t>
            </a:r>
            <a:r>
              <a:rPr lang="de-DE" sz="2400" dirty="0" smtClean="0">
                <a:solidFill>
                  <a:srgbClr val="0000FF"/>
                </a:solidFill>
              </a:rPr>
              <a:t>   2503</a:t>
            </a:r>
            <a:endParaRPr lang="de-DE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Seite </a:t>
            </a:r>
            <a:fld id="{D92809D5-57BC-46CD-986D-71DEC65AE506}" type="slidenum">
              <a:rPr lang="de-DE" smtClean="0"/>
              <a:pPr/>
              <a:t>18</a:t>
            </a:fld>
            <a:endParaRPr lang="de-DE" smtClean="0"/>
          </a:p>
        </p:txBody>
      </p:sp>
      <p:graphicFrame>
        <p:nvGraphicFramePr>
          <p:cNvPr id="2050" name="Object 16"/>
          <p:cNvGraphicFramePr>
            <a:graphicFrameLocks noChangeAspect="1"/>
          </p:cNvGraphicFramePr>
          <p:nvPr/>
        </p:nvGraphicFramePr>
        <p:xfrm>
          <a:off x="250825" y="2133600"/>
          <a:ext cx="70485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" name="Image" r:id="rId3" imgW="9396825" imgH="800000" progId="">
                  <p:embed/>
                </p:oleObj>
              </mc:Choice>
              <mc:Fallback>
                <p:oleObj name="Image" r:id="rId3" imgW="9396825" imgH="80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2133600"/>
                        <a:ext cx="70485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5" cstate="print"/>
          <a:srcRect l="26384" t="35243" r="3467" b="17513"/>
          <a:stretch>
            <a:fillRect/>
          </a:stretch>
        </p:blipFill>
        <p:spPr bwMode="auto">
          <a:xfrm>
            <a:off x="395288" y="2781300"/>
            <a:ext cx="6842125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Line 3"/>
          <p:cNvSpPr>
            <a:spLocks noChangeShapeType="1"/>
          </p:cNvSpPr>
          <p:nvPr/>
        </p:nvSpPr>
        <p:spPr bwMode="auto">
          <a:xfrm flipH="1">
            <a:off x="3132138" y="3213100"/>
            <a:ext cx="1008062" cy="2159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57" name="Text Box 4"/>
          <p:cNvSpPr txBox="1">
            <a:spLocks noChangeArrowheads="1"/>
          </p:cNvSpPr>
          <p:nvPr/>
        </p:nvSpPr>
        <p:spPr bwMode="auto">
          <a:xfrm>
            <a:off x="4140200" y="2997200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rgbClr val="CC3300"/>
                </a:solidFill>
              </a:rPr>
              <a:t>3. KLICK!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395288" y="1047750"/>
            <a:ext cx="279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/>
              <a:t>Leihfristverlängerung</a:t>
            </a:r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2411413" y="2708275"/>
            <a:ext cx="3673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rgbClr val="CC3300"/>
                </a:solidFill>
              </a:rPr>
              <a:t>2. Konto aufrufen</a:t>
            </a:r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 flipV="1">
            <a:off x="6372225" y="1700213"/>
            <a:ext cx="215900" cy="4333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aphicFrame>
        <p:nvGraphicFramePr>
          <p:cNvPr id="2051" name="Object 18"/>
          <p:cNvGraphicFramePr>
            <a:graphicFrameLocks noChangeAspect="1"/>
          </p:cNvGraphicFramePr>
          <p:nvPr/>
        </p:nvGraphicFramePr>
        <p:xfrm>
          <a:off x="323850" y="1484313"/>
          <a:ext cx="6840538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Image" r:id="rId6" imgW="12736508" imgH="939683" progId="">
                  <p:embed/>
                </p:oleObj>
              </mc:Choice>
              <mc:Fallback>
                <p:oleObj name="Image" r:id="rId6" imgW="12736508" imgH="9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929"/>
                      <a:stretch>
                        <a:fillRect/>
                      </a:stretch>
                    </p:blipFill>
                    <p:spPr bwMode="auto">
                      <a:xfrm>
                        <a:off x="323850" y="1484313"/>
                        <a:ext cx="6840538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4" name="Line 11"/>
          <p:cNvSpPr>
            <a:spLocks noChangeShapeType="1"/>
          </p:cNvSpPr>
          <p:nvPr/>
        </p:nvSpPr>
        <p:spPr bwMode="auto">
          <a:xfrm flipH="1" flipV="1">
            <a:off x="2555875" y="2060575"/>
            <a:ext cx="647700" cy="6477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065" name="Oval 7"/>
          <p:cNvSpPr>
            <a:spLocks noChangeArrowheads="1"/>
          </p:cNvSpPr>
          <p:nvPr/>
        </p:nvSpPr>
        <p:spPr bwMode="auto">
          <a:xfrm>
            <a:off x="1476375" y="1484313"/>
            <a:ext cx="1366838" cy="431800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2052" name="Object 19"/>
          <p:cNvGraphicFramePr>
            <a:graphicFrameLocks noChangeAspect="1"/>
          </p:cNvGraphicFramePr>
          <p:nvPr/>
        </p:nvGraphicFramePr>
        <p:xfrm>
          <a:off x="4643438" y="1484313"/>
          <a:ext cx="41052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5" name="Image" r:id="rId8" imgW="12736508" imgH="939683" progId="">
                  <p:embed/>
                </p:oleObj>
              </mc:Choice>
              <mc:Fallback>
                <p:oleObj name="Image" r:id="rId8" imgW="12736508" imgH="93968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55678"/>
                      <a:stretch>
                        <a:fillRect/>
                      </a:stretch>
                    </p:blipFill>
                    <p:spPr bwMode="auto">
                      <a:xfrm>
                        <a:off x="4643438" y="1484313"/>
                        <a:ext cx="4105275" cy="68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6" name="Oval 8"/>
          <p:cNvSpPr>
            <a:spLocks noChangeArrowheads="1"/>
          </p:cNvSpPr>
          <p:nvPr/>
        </p:nvSpPr>
        <p:spPr bwMode="auto">
          <a:xfrm>
            <a:off x="7812088" y="1557338"/>
            <a:ext cx="1008062" cy="358775"/>
          </a:xfrm>
          <a:prstGeom prst="ellips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67" name="Text Box 9"/>
          <p:cNvSpPr txBox="1">
            <a:spLocks noChangeArrowheads="1"/>
          </p:cNvSpPr>
          <p:nvPr/>
        </p:nvSpPr>
        <p:spPr bwMode="auto">
          <a:xfrm>
            <a:off x="7235825" y="2060575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>
                <a:solidFill>
                  <a:srgbClr val="CC3300"/>
                </a:solidFill>
              </a:rPr>
              <a:t>1. ANMELDEN!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185278" y="4653136"/>
            <a:ext cx="2879998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1800" b="0" dirty="0" smtClean="0"/>
              <a:t>Weitere Services:</a:t>
            </a:r>
          </a:p>
          <a:p>
            <a:pPr marL="285750" indent="-285750">
              <a:buFontTx/>
              <a:buChar char="-"/>
            </a:pPr>
            <a:r>
              <a:rPr lang="de-DE" sz="1800" b="0" dirty="0" smtClean="0"/>
              <a:t>Titel vormerken</a:t>
            </a:r>
          </a:p>
          <a:p>
            <a:pPr marL="285750" indent="-285750">
              <a:buFontTx/>
              <a:buChar char="-"/>
            </a:pPr>
            <a:r>
              <a:rPr lang="de-DE" sz="1800" b="0" dirty="0" smtClean="0"/>
              <a:t>Fernleihe</a:t>
            </a:r>
          </a:p>
          <a:p>
            <a:pPr marL="285750" indent="-285750">
              <a:buFontTx/>
              <a:buChar char="-"/>
            </a:pPr>
            <a:r>
              <a:rPr lang="de-DE" sz="1800" b="0" dirty="0" smtClean="0"/>
              <a:t>Merkliste</a:t>
            </a:r>
          </a:p>
        </p:txBody>
      </p:sp>
      <p:sp>
        <p:nvSpPr>
          <p:cNvPr id="18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252001" y="6381751"/>
            <a:ext cx="7178675" cy="3603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 animBg="1"/>
      <p:bldP spid="2057" grpId="0"/>
      <p:bldP spid="2059" grpId="0"/>
      <p:bldP spid="2064" grpId="0" animBg="1"/>
      <p:bldP spid="2065" grpId="0" animBg="1"/>
      <p:bldP spid="2066" grpId="0" animBg="1"/>
      <p:bldP spid="20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Einfache Suche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6" y="1628776"/>
            <a:ext cx="8641175" cy="4536529"/>
          </a:xfrm>
        </p:spPr>
        <p:txBody>
          <a:bodyPr/>
          <a:lstStyle/>
          <a:p>
            <a:pPr>
              <a:buClr>
                <a:srgbClr val="0046A0"/>
              </a:buClr>
            </a:pPr>
            <a:endParaRPr 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90" r="563" b="18661"/>
          <a:stretch/>
        </p:blipFill>
        <p:spPr bwMode="auto">
          <a:xfrm>
            <a:off x="0" y="1484784"/>
            <a:ext cx="9130830" cy="4768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Sie heute erwartet:</a:t>
            </a:r>
            <a:br>
              <a:rPr lang="de-DE" dirty="0"/>
            </a:b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6" name="Text Box 2"/>
          <p:cNvSpPr txBox="1">
            <a:spLocks noGrp="1" noChangeArrowheads="1"/>
          </p:cNvSpPr>
          <p:nvPr>
            <p:ph idx="1"/>
          </p:nvPr>
        </p:nvSpPr>
        <p:spPr bwMode="auto">
          <a:xfrm>
            <a:off x="250825" y="1628775"/>
            <a:ext cx="8640763" cy="380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defTabSz="622300">
              <a:spcBef>
                <a:spcPct val="50000"/>
              </a:spcBef>
              <a:buClr>
                <a:srgbClr val="0A339D"/>
              </a:buClr>
              <a:buFont typeface="+mj-lt"/>
              <a:buAutoNum type="arabicPeriod"/>
            </a:pPr>
            <a:r>
              <a:rPr lang="de-DE" sz="2300" dirty="0" smtClean="0"/>
              <a:t>Literaturrecherche allgemein</a:t>
            </a:r>
            <a:endParaRPr lang="de-DE" sz="2300" dirty="0"/>
          </a:p>
          <a:p>
            <a:pPr marL="457200" indent="-457200" defTabSz="622300">
              <a:spcBef>
                <a:spcPct val="50000"/>
              </a:spcBef>
              <a:buClr>
                <a:srgbClr val="0A339D"/>
              </a:buClr>
              <a:buFont typeface="+mj-lt"/>
              <a:buAutoNum type="arabicPeriod"/>
            </a:pPr>
            <a:r>
              <a:rPr lang="de-DE" sz="2300" dirty="0" smtClean="0"/>
              <a:t>OPAC und Fernleihe: selbständig </a:t>
            </a:r>
            <a:r>
              <a:rPr lang="de-DE" sz="2300" dirty="0"/>
              <a:t>erschienene Literatur finden und </a:t>
            </a:r>
            <a:r>
              <a:rPr lang="de-DE" sz="2300" dirty="0" smtClean="0"/>
              <a:t>beschaffen</a:t>
            </a:r>
          </a:p>
          <a:p>
            <a:pPr marL="457200" indent="-457200" defTabSz="622300">
              <a:spcBef>
                <a:spcPct val="50000"/>
              </a:spcBef>
              <a:buClr>
                <a:srgbClr val="0A339D"/>
              </a:buClr>
              <a:buFont typeface="+mj-lt"/>
              <a:buAutoNum type="arabicPeriod"/>
            </a:pPr>
            <a:r>
              <a:rPr lang="de-DE" sz="2300" dirty="0" smtClean="0"/>
              <a:t>Digitale Bibliothek: unselbständige Literatur finden und beschaffen (Zeitschriftenartikel usw.)</a:t>
            </a:r>
            <a:endParaRPr lang="de-DE" sz="2300" dirty="0"/>
          </a:p>
          <a:p>
            <a:pPr marL="457200" indent="-457200" defTabSz="622300">
              <a:spcBef>
                <a:spcPct val="50000"/>
              </a:spcBef>
              <a:buClr>
                <a:srgbClr val="0A339D"/>
              </a:buClr>
              <a:buFont typeface="+mj-lt"/>
              <a:buAutoNum type="arabicPeriod"/>
            </a:pPr>
            <a:r>
              <a:rPr lang="de-DE" sz="2300" dirty="0" smtClean="0"/>
              <a:t>Normen </a:t>
            </a:r>
          </a:p>
          <a:p>
            <a:pPr marL="457200" indent="-457200" defTabSz="622300">
              <a:spcBef>
                <a:spcPct val="50000"/>
              </a:spcBef>
              <a:buClr>
                <a:srgbClr val="0A339D"/>
              </a:buClr>
              <a:buFont typeface="+mj-lt"/>
              <a:buAutoNum type="arabicPeriod"/>
            </a:pPr>
            <a:r>
              <a:rPr lang="de-DE" sz="2300" dirty="0" smtClean="0"/>
              <a:t>Literaturverwaltung mit </a:t>
            </a:r>
            <a:r>
              <a:rPr lang="de-DE" sz="2300" dirty="0" err="1" smtClean="0"/>
              <a:t>Citavi</a:t>
            </a:r>
            <a:endParaRPr lang="de-DE" sz="2300" dirty="0" smtClean="0"/>
          </a:p>
          <a:p>
            <a:pPr defTabSz="622300">
              <a:spcBef>
                <a:spcPct val="50000"/>
              </a:spcBef>
              <a:buClr>
                <a:srgbClr val="0A339D"/>
              </a:buClr>
            </a:pPr>
            <a:endParaRPr lang="de-DE" sz="2300" dirty="0"/>
          </a:p>
        </p:txBody>
      </p:sp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3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6" t="16125" b="18047"/>
          <a:stretch/>
        </p:blipFill>
        <p:spPr bwMode="auto">
          <a:xfrm>
            <a:off x="88921" y="1052736"/>
            <a:ext cx="9036496" cy="479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901" b="14932"/>
          <a:stretch/>
        </p:blipFill>
        <p:spPr bwMode="auto">
          <a:xfrm>
            <a:off x="107504" y="908720"/>
            <a:ext cx="9036496" cy="485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 rot="2201507">
            <a:off x="3428355" y="4432800"/>
            <a:ext cx="432048" cy="619563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23850" y="6381750"/>
            <a:ext cx="7178675" cy="3603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Georg-Simon-Ohm-Hochschule Nürnberg – Ohm-Hochschulbibliothek</a:t>
            </a:r>
          </a:p>
          <a:p>
            <a:r>
              <a:rPr lang="de-DE">
                <a:solidFill>
                  <a:srgbClr val="33338B"/>
                </a:solidFill>
              </a:rPr>
              <a:t>www.ohm-hochschule.de/bibliothek</a:t>
            </a:r>
          </a:p>
        </p:txBody>
      </p:sp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" y="1052736"/>
            <a:ext cx="8594725" cy="574675"/>
          </a:xfrm>
        </p:spPr>
        <p:txBody>
          <a:bodyPr/>
          <a:lstStyle/>
          <a:p>
            <a:r>
              <a:rPr lang="de-DE" dirty="0"/>
              <a:t>Signatur: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2" y="1555081"/>
            <a:ext cx="8594725" cy="5329237"/>
          </a:xfrm>
        </p:spPr>
        <p:txBody>
          <a:bodyPr/>
          <a:lstStyle/>
          <a:p>
            <a:pPr marL="0" indent="0">
              <a:lnSpc>
                <a:spcPct val="90000"/>
              </a:lnSpc>
            </a:pPr>
            <a:r>
              <a:rPr lang="de-DE" dirty="0"/>
              <a:t>Standortnachweis in der Bibliothek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de-DE" dirty="0"/>
              <a:t>Beispiel:</a:t>
            </a:r>
          </a:p>
          <a:p>
            <a:pPr lvl="1">
              <a:lnSpc>
                <a:spcPct val="90000"/>
              </a:lnSpc>
              <a:buFont typeface="Monotype Sorts" pitchFamily="2" charset="2"/>
              <a:buNone/>
            </a:pPr>
            <a:r>
              <a:rPr lang="de-DE" dirty="0"/>
              <a:t>				</a:t>
            </a:r>
          </a:p>
          <a:p>
            <a:pPr lvl="1">
              <a:lnSpc>
                <a:spcPct val="90000"/>
              </a:lnSpc>
              <a:buNone/>
            </a:pPr>
            <a:r>
              <a:rPr lang="de-DE" dirty="0"/>
              <a:t>				</a:t>
            </a:r>
            <a:r>
              <a:rPr lang="de-DE" sz="2000" dirty="0" smtClean="0"/>
              <a:t>001/</a:t>
            </a:r>
            <a:r>
              <a:rPr lang="de-DE" sz="2000" dirty="0" smtClean="0">
                <a:solidFill>
                  <a:schemeClr val="accent2"/>
                </a:solidFill>
              </a:rPr>
              <a:t>VH 5100 J</a:t>
            </a:r>
            <a:r>
              <a:rPr lang="de-DE" sz="2000" dirty="0" smtClean="0"/>
              <a:t>94(2</a:t>
            </a:r>
            <a:r>
              <a:rPr lang="de-DE" sz="2000" dirty="0"/>
              <a:t>)+1 </a:t>
            </a:r>
            <a:br>
              <a:rPr lang="de-DE" sz="2000" dirty="0"/>
            </a:br>
            <a:endParaRPr lang="de-DE" sz="2000" dirty="0"/>
          </a:p>
          <a:p>
            <a:pPr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de-DE" dirty="0" smtClean="0"/>
              <a:t>Standorte</a:t>
            </a:r>
            <a:r>
              <a:rPr lang="de-DE" dirty="0"/>
              <a:t>:</a:t>
            </a:r>
          </a:p>
          <a:p>
            <a:pPr>
              <a:lnSpc>
                <a:spcPct val="80000"/>
              </a:lnSpc>
            </a:pPr>
            <a:r>
              <a:rPr lang="de-DE" sz="2400" b="1" dirty="0"/>
              <a:t>001	Zentralbibliothek, Freihandbestand</a:t>
            </a:r>
          </a:p>
          <a:p>
            <a:pPr>
              <a:lnSpc>
                <a:spcPct val="70000"/>
              </a:lnSpc>
            </a:pPr>
            <a:r>
              <a:rPr lang="de-DE" sz="1800" dirty="0"/>
              <a:t>003	Zentralbibliothek, aktuelle Zeitschriftenhefte</a:t>
            </a:r>
          </a:p>
          <a:p>
            <a:pPr>
              <a:lnSpc>
                <a:spcPct val="70000"/>
              </a:lnSpc>
            </a:pPr>
            <a:r>
              <a:rPr lang="de-DE" sz="1800" dirty="0"/>
              <a:t>007	Zentralbibliothek, Zeitschriftenbände</a:t>
            </a:r>
          </a:p>
          <a:p>
            <a:pPr>
              <a:lnSpc>
                <a:spcPct val="70000"/>
              </a:lnSpc>
            </a:pPr>
            <a:r>
              <a:rPr lang="de-DE" sz="1800" dirty="0"/>
              <a:t>501	Teilbibliothek</a:t>
            </a:r>
          </a:p>
          <a:p>
            <a:pPr>
              <a:lnSpc>
                <a:spcPct val="70000"/>
              </a:lnSpc>
            </a:pPr>
            <a:r>
              <a:rPr lang="de-DE" sz="1800" dirty="0"/>
              <a:t>503	Zeitschriften, im Zeitschriftenleseraum</a:t>
            </a:r>
          </a:p>
        </p:txBody>
      </p:sp>
      <p:grpSp>
        <p:nvGrpSpPr>
          <p:cNvPr id="146436" name="Group 4"/>
          <p:cNvGrpSpPr>
            <a:grpSpLocks/>
          </p:cNvGrpSpPr>
          <p:nvPr/>
        </p:nvGrpSpPr>
        <p:grpSpPr bwMode="auto">
          <a:xfrm>
            <a:off x="2700338" y="3072925"/>
            <a:ext cx="1079500" cy="495300"/>
            <a:chOff x="1746" y="2205"/>
            <a:chExt cx="680" cy="312"/>
          </a:xfrm>
        </p:grpSpPr>
        <p:sp>
          <p:nvSpPr>
            <p:cNvPr id="146437" name="AutoShape 5"/>
            <p:cNvSpPr>
              <a:spLocks/>
            </p:cNvSpPr>
            <p:nvPr/>
          </p:nvSpPr>
          <p:spPr bwMode="auto">
            <a:xfrm rot="16200000">
              <a:off x="2063" y="2069"/>
              <a:ext cx="46" cy="318"/>
            </a:xfrm>
            <a:prstGeom prst="leftBrace">
              <a:avLst>
                <a:gd name="adj1" fmla="val 5760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438" name="Text Box 6"/>
            <p:cNvSpPr txBox="1">
              <a:spLocks noChangeArrowheads="1"/>
            </p:cNvSpPr>
            <p:nvPr/>
          </p:nvSpPr>
          <p:spPr bwMode="auto">
            <a:xfrm>
              <a:off x="1746" y="2296"/>
              <a:ext cx="680" cy="221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700"/>
                <a:t>Standort</a:t>
              </a:r>
            </a:p>
          </p:txBody>
        </p:sp>
      </p:grpSp>
      <p:grpSp>
        <p:nvGrpSpPr>
          <p:cNvPr id="146439" name="Group 7"/>
          <p:cNvGrpSpPr>
            <a:grpSpLocks/>
          </p:cNvGrpSpPr>
          <p:nvPr/>
        </p:nvGrpSpPr>
        <p:grpSpPr bwMode="auto">
          <a:xfrm>
            <a:off x="3478215" y="2235987"/>
            <a:ext cx="1179513" cy="504825"/>
            <a:chOff x="2182" y="1298"/>
            <a:chExt cx="743" cy="318"/>
          </a:xfrm>
        </p:grpSpPr>
        <p:sp>
          <p:nvSpPr>
            <p:cNvPr id="146440" name="AutoShape 8"/>
            <p:cNvSpPr>
              <a:spLocks/>
            </p:cNvSpPr>
            <p:nvPr/>
          </p:nvSpPr>
          <p:spPr bwMode="auto">
            <a:xfrm rot="5400000">
              <a:off x="2499" y="1254"/>
              <a:ext cx="45" cy="679"/>
            </a:xfrm>
            <a:prstGeom prst="leftBrace">
              <a:avLst>
                <a:gd name="adj1" fmla="val 9837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441" name="Text Box 9"/>
            <p:cNvSpPr txBox="1">
              <a:spLocks noChangeArrowheads="1"/>
            </p:cNvSpPr>
            <p:nvPr/>
          </p:nvSpPr>
          <p:spPr bwMode="auto">
            <a:xfrm>
              <a:off x="2245" y="1298"/>
              <a:ext cx="680" cy="221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700" dirty="0"/>
                <a:t>Notation</a:t>
              </a:r>
            </a:p>
          </p:txBody>
        </p:sp>
      </p:grpSp>
      <p:grpSp>
        <p:nvGrpSpPr>
          <p:cNvPr id="146442" name="Group 10"/>
          <p:cNvGrpSpPr>
            <a:grpSpLocks/>
          </p:cNvGrpSpPr>
          <p:nvPr/>
        </p:nvGrpSpPr>
        <p:grpSpPr bwMode="auto">
          <a:xfrm>
            <a:off x="4355976" y="3008639"/>
            <a:ext cx="2014537" cy="803276"/>
            <a:chOff x="2745" y="1766"/>
            <a:chExt cx="1269" cy="506"/>
          </a:xfrm>
        </p:grpSpPr>
        <p:sp>
          <p:nvSpPr>
            <p:cNvPr id="146443" name="AutoShape 11"/>
            <p:cNvSpPr>
              <a:spLocks/>
            </p:cNvSpPr>
            <p:nvPr/>
          </p:nvSpPr>
          <p:spPr bwMode="auto">
            <a:xfrm rot="16200000">
              <a:off x="2902" y="1735"/>
              <a:ext cx="29" cy="91"/>
            </a:xfrm>
            <a:prstGeom prst="leftBrace">
              <a:avLst>
                <a:gd name="adj1" fmla="val 3370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444" name="Text Box 12"/>
            <p:cNvSpPr txBox="1">
              <a:spLocks noChangeArrowheads="1"/>
            </p:cNvSpPr>
            <p:nvPr/>
          </p:nvSpPr>
          <p:spPr bwMode="auto">
            <a:xfrm>
              <a:off x="2745" y="1888"/>
              <a:ext cx="1269" cy="384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700" dirty="0"/>
                <a:t>Erster Buchstabe des Verfassers</a:t>
              </a:r>
            </a:p>
          </p:txBody>
        </p:sp>
      </p:grpSp>
      <p:grpSp>
        <p:nvGrpSpPr>
          <p:cNvPr id="146445" name="Group 13"/>
          <p:cNvGrpSpPr>
            <a:grpSpLocks/>
          </p:cNvGrpSpPr>
          <p:nvPr/>
        </p:nvGrpSpPr>
        <p:grpSpPr bwMode="auto">
          <a:xfrm>
            <a:off x="4701745" y="2235986"/>
            <a:ext cx="1782481" cy="520700"/>
            <a:chOff x="2959" y="1298"/>
            <a:chExt cx="879" cy="328"/>
          </a:xfrm>
        </p:grpSpPr>
        <p:sp>
          <p:nvSpPr>
            <p:cNvPr id="146446" name="AutoShape 14"/>
            <p:cNvSpPr>
              <a:spLocks/>
            </p:cNvSpPr>
            <p:nvPr/>
          </p:nvSpPr>
          <p:spPr bwMode="auto">
            <a:xfrm rot="5400000">
              <a:off x="3167" y="1373"/>
              <a:ext cx="45" cy="462"/>
            </a:xfrm>
            <a:prstGeom prst="leftBrace">
              <a:avLst>
                <a:gd name="adj1" fmla="val 11503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46447" name="Text Box 15"/>
            <p:cNvSpPr txBox="1">
              <a:spLocks noChangeArrowheads="1"/>
            </p:cNvSpPr>
            <p:nvPr/>
          </p:nvSpPr>
          <p:spPr bwMode="auto">
            <a:xfrm>
              <a:off x="3067" y="1298"/>
              <a:ext cx="771" cy="221"/>
            </a:xfrm>
            <a:prstGeom prst="rect">
              <a:avLst/>
            </a:prstGeom>
            <a:noFill/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 sz="1700" dirty="0"/>
                <a:t>Anhänge </a:t>
              </a:r>
            </a:p>
          </p:txBody>
        </p:sp>
      </p:grpSp>
      <p:pic>
        <p:nvPicPr>
          <p:cNvPr id="17" name="Picture 2" descr="C:\Users\biegelid\Pictures\Bil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4" y="1853530"/>
            <a:ext cx="22669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8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595" b="18390"/>
          <a:stretch/>
        </p:blipFill>
        <p:spPr bwMode="auto">
          <a:xfrm>
            <a:off x="0" y="1396721"/>
            <a:ext cx="9100256" cy="473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unten 5"/>
          <p:cNvSpPr/>
          <p:nvPr/>
        </p:nvSpPr>
        <p:spPr bwMode="auto">
          <a:xfrm rot="2201507">
            <a:off x="4662382" y="2344568"/>
            <a:ext cx="432048" cy="619563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3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302" b="5020"/>
          <a:stretch/>
        </p:blipFill>
        <p:spPr bwMode="auto">
          <a:xfrm>
            <a:off x="107504" y="426242"/>
            <a:ext cx="9036496" cy="576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7301657" y="426242"/>
            <a:ext cx="1872208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/>
          <p:cNvSpPr/>
          <p:nvPr/>
        </p:nvSpPr>
        <p:spPr bwMode="auto">
          <a:xfrm rot="5400000">
            <a:off x="-1296144" y="2082426"/>
            <a:ext cx="3312368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66" b="5404"/>
          <a:stretch/>
        </p:blipFill>
        <p:spPr bwMode="auto">
          <a:xfrm>
            <a:off x="0" y="542610"/>
            <a:ext cx="9144000" cy="569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unten 5"/>
          <p:cNvSpPr/>
          <p:nvPr/>
        </p:nvSpPr>
        <p:spPr bwMode="auto">
          <a:xfrm rot="2201507">
            <a:off x="8458711" y="1264450"/>
            <a:ext cx="432048" cy="619563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Pfeil nach unten 6"/>
          <p:cNvSpPr/>
          <p:nvPr/>
        </p:nvSpPr>
        <p:spPr bwMode="auto">
          <a:xfrm rot="2201507">
            <a:off x="1113895" y="760392"/>
            <a:ext cx="432048" cy="619563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 nach unten 7"/>
          <p:cNvSpPr/>
          <p:nvPr/>
        </p:nvSpPr>
        <p:spPr bwMode="auto">
          <a:xfrm>
            <a:off x="1911802" y="4333396"/>
            <a:ext cx="264505" cy="505242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843665" y="4379270"/>
            <a:ext cx="97250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E-Book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8769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Übung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323528" y="1629272"/>
            <a:ext cx="8568952" cy="4536033"/>
          </a:xfrm>
        </p:spPr>
        <p:txBody>
          <a:bodyPr/>
          <a:lstStyle/>
          <a:p>
            <a:r>
              <a:rPr lang="de-DE" dirty="0" smtClean="0"/>
              <a:t>Suchen Sie nach dem Buch „Stahlbau“ von Christian Petersen.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Wie oft besitzt die Bibliothek das Buch?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Ist es gerade entliehen? Wenn ja, können Sie es vormerken?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Sie finden 2 Treffer von 2013. Was stellen Sie fest, wenn Sie beide Treffer miteinander vergleichen?</a:t>
            </a:r>
          </a:p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7793" y="188640"/>
            <a:ext cx="8640000" cy="574675"/>
          </a:xfrm>
        </p:spPr>
        <p:txBody>
          <a:bodyPr/>
          <a:lstStyle/>
          <a:p>
            <a:r>
              <a:rPr lang="de-DE" dirty="0" smtClean="0"/>
              <a:t>Fernleihe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11CF6FC-5E11-466D-B1AA-04F433B546DF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4624" y="1628800"/>
            <a:ext cx="8594725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de-DE" kern="0" dirty="0" smtClean="0"/>
              <a:t>Fernleihe ist die Lieferung von Literatur aus einer anderen Bibliothek</a:t>
            </a:r>
          </a:p>
          <a:p>
            <a:pPr lvl="1">
              <a:lnSpc>
                <a:spcPct val="90000"/>
              </a:lnSpc>
            </a:pPr>
            <a:endParaRPr lang="de-DE" kern="0" dirty="0"/>
          </a:p>
          <a:p>
            <a:pPr lvl="1">
              <a:lnSpc>
                <a:spcPct val="90000"/>
              </a:lnSpc>
            </a:pPr>
            <a:r>
              <a:rPr lang="de-DE" kern="0" dirty="0" smtClean="0"/>
              <a:t>Eine Fernleihe ist </a:t>
            </a:r>
            <a:r>
              <a:rPr lang="de-DE" i="1" kern="0" dirty="0" smtClean="0"/>
              <a:t>nicht</a:t>
            </a:r>
            <a:r>
              <a:rPr lang="de-DE" kern="0" dirty="0" smtClean="0"/>
              <a:t> möglich, wenn der gewünschte Titel an einer Nürnberger Bibliothek vorhanden ist.</a:t>
            </a:r>
          </a:p>
          <a:p>
            <a:pPr lvl="1">
              <a:lnSpc>
                <a:spcPct val="90000"/>
              </a:lnSpc>
            </a:pPr>
            <a:r>
              <a:rPr lang="de-DE" kern="0" dirty="0" smtClean="0"/>
              <a:t>Die Fernleihe von Büchern ist kostenlos</a:t>
            </a:r>
          </a:p>
          <a:p>
            <a:pPr lvl="1">
              <a:lnSpc>
                <a:spcPct val="90000"/>
              </a:lnSpc>
            </a:pPr>
            <a:r>
              <a:rPr lang="de-DE" kern="0" dirty="0" smtClean="0"/>
              <a:t>Die Lieferfrist schwankt stark, 2 Wochen sind ein Richtwert.</a:t>
            </a:r>
          </a:p>
          <a:p>
            <a:pPr lvl="1">
              <a:lnSpc>
                <a:spcPct val="90000"/>
              </a:lnSpc>
            </a:pPr>
            <a:r>
              <a:rPr lang="de-DE" kern="0" dirty="0" smtClean="0"/>
              <a:t>Wenn es einmal schnell gehen muss: Dokumentlieferdienst SUBITO (www.subito-doc.de). Aufsätze in 3 Arbeitstagen für 6,50 €; </a:t>
            </a:r>
            <a:br>
              <a:rPr lang="de-DE" kern="0" dirty="0" smtClean="0"/>
            </a:br>
            <a:r>
              <a:rPr lang="de-DE" kern="0" dirty="0" smtClean="0"/>
              <a:t>Buchausleihe: 9 € + Rückporto.</a:t>
            </a:r>
          </a:p>
          <a:p>
            <a:pPr lvl="1">
              <a:lnSpc>
                <a:spcPct val="90000"/>
              </a:lnSpc>
            </a:pPr>
            <a:endParaRPr lang="de-DE" kern="0" dirty="0"/>
          </a:p>
          <a:p>
            <a:pPr marL="457200" lvl="1" indent="0">
              <a:lnSpc>
                <a:spcPct val="90000"/>
              </a:lnSpc>
              <a:buNone/>
            </a:pPr>
            <a:endParaRPr lang="de-DE" kern="0" dirty="0" smtClean="0"/>
          </a:p>
          <a:p>
            <a:pPr marL="457200" lvl="1" indent="0">
              <a:lnSpc>
                <a:spcPct val="90000"/>
              </a:lnSpc>
              <a:buNone/>
            </a:pPr>
            <a:r>
              <a:rPr lang="de-DE" b="1" kern="0" dirty="0" smtClean="0">
                <a:solidFill>
                  <a:srgbClr val="CC3300"/>
                </a:solidFill>
              </a:rPr>
              <a:t>Die Fernleihe ist nur nach der Benutzeranmeldung verfügbar!</a:t>
            </a:r>
          </a:p>
        </p:txBody>
      </p:sp>
    </p:spTree>
    <p:extLst>
      <p:ext uri="{BB962C8B-B14F-4D97-AF65-F5344CB8AC3E}">
        <p14:creationId xmlns:p14="http://schemas.microsoft.com/office/powerpoint/2010/main" val="16984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11CF6FC-5E11-466D-B1AA-04F433B546DF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790" r="115" b="4403"/>
          <a:stretch/>
        </p:blipFill>
        <p:spPr bwMode="auto">
          <a:xfrm>
            <a:off x="179512" y="763675"/>
            <a:ext cx="8841284" cy="558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 bwMode="auto">
          <a:xfrm>
            <a:off x="7148588" y="3140968"/>
            <a:ext cx="1872208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E3F2E87-4A44-4284-89B7-DB5517534952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784" r="1031" b="4572"/>
          <a:stretch/>
        </p:blipFill>
        <p:spPr bwMode="auto">
          <a:xfrm>
            <a:off x="16509" y="206568"/>
            <a:ext cx="8928992" cy="617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7236296" y="2636912"/>
            <a:ext cx="1784500" cy="122413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Pfeil nach unten 7"/>
          <p:cNvSpPr/>
          <p:nvPr/>
        </p:nvSpPr>
        <p:spPr bwMode="auto">
          <a:xfrm rot="5144474">
            <a:off x="3506893" y="3525957"/>
            <a:ext cx="264505" cy="85330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0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79512" y="2492896"/>
            <a:ext cx="8640000" cy="574675"/>
          </a:xfrm>
        </p:spPr>
        <p:txBody>
          <a:bodyPr/>
          <a:lstStyle/>
          <a:p>
            <a:r>
              <a:rPr lang="de-DE" dirty="0" smtClean="0"/>
              <a:t>1. Literaturrecherche allgemein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E3F2E87-4A44-4284-89B7-DB5517534952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325" b="7061"/>
          <a:stretch/>
        </p:blipFill>
        <p:spPr bwMode="auto">
          <a:xfrm>
            <a:off x="99248" y="260648"/>
            <a:ext cx="9044751" cy="576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unten 4"/>
          <p:cNvSpPr/>
          <p:nvPr/>
        </p:nvSpPr>
        <p:spPr bwMode="auto">
          <a:xfrm rot="5144474">
            <a:off x="5091068" y="4462060"/>
            <a:ext cx="264505" cy="853308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Pfeil nach unten 5"/>
          <p:cNvSpPr/>
          <p:nvPr/>
        </p:nvSpPr>
        <p:spPr bwMode="auto">
          <a:xfrm rot="18343754">
            <a:off x="7584130" y="369246"/>
            <a:ext cx="264505" cy="536692"/>
          </a:xfrm>
          <a:prstGeom prst="down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6032849" y="352823"/>
            <a:ext cx="136490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Anmelden!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8833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E3F2E87-4A44-4284-89B7-DB5517534952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64" b="4001"/>
          <a:stretch/>
        </p:blipFill>
        <p:spPr bwMode="auto">
          <a:xfrm>
            <a:off x="20220" y="260648"/>
            <a:ext cx="9079187" cy="603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20220" y="5733256"/>
            <a:ext cx="2304256" cy="72008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Übung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half" idx="2"/>
          </p:nvPr>
        </p:nvSpPr>
        <p:spPr>
          <a:xfrm>
            <a:off x="251520" y="1629272"/>
            <a:ext cx="8640960" cy="4536033"/>
          </a:xfrm>
        </p:spPr>
        <p:txBody>
          <a:bodyPr/>
          <a:lstStyle/>
          <a:p>
            <a:r>
              <a:rPr lang="de-DE" dirty="0" smtClean="0"/>
              <a:t>Mit </a:t>
            </a:r>
            <a:r>
              <a:rPr lang="de-DE" dirty="0"/>
              <a:t>welcher Arbeit hat der Ex-Verteidigungsminister Karl-Theodor zu </a:t>
            </a:r>
            <a:r>
              <a:rPr lang="de-DE" dirty="0" err="1"/>
              <a:t>Guttenberg</a:t>
            </a:r>
            <a:r>
              <a:rPr lang="de-DE" dirty="0"/>
              <a:t> im Jahr 2007 promoviert?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 smtClean="0"/>
              <a:t>Versuchen </a:t>
            </a:r>
            <a:r>
              <a:rPr lang="de-DE" dirty="0"/>
              <a:t>Sie das Werk per Fernleihe zu bestellen! (Schicken Sie die Bestellung aber </a:t>
            </a:r>
            <a:r>
              <a:rPr lang="de-DE" u="sng" dirty="0"/>
              <a:t>nicht</a:t>
            </a:r>
            <a:r>
              <a:rPr lang="de-DE" dirty="0"/>
              <a:t> ab!)</a:t>
            </a:r>
            <a:br>
              <a:rPr lang="de-DE" dirty="0"/>
            </a:br>
            <a:r>
              <a:rPr lang="de-DE" dirty="0"/>
              <a:t>Wie gehen Sie vor? In welchen bayerischen Bibliotheken ist das Buch vorhanden? 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E3F2E87-4A44-4284-89B7-DB5517534952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79512" y="2852936"/>
            <a:ext cx="8640000" cy="574675"/>
          </a:xfrm>
        </p:spPr>
        <p:txBody>
          <a:bodyPr/>
          <a:lstStyle/>
          <a:p>
            <a:r>
              <a:rPr lang="de-DE" dirty="0" smtClean="0"/>
              <a:t>3. Die digitale Bibliothek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E3F2E87-4A44-4284-89B7-DB5517534952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" y="548680"/>
            <a:ext cx="6641806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9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0825" y="1052513"/>
            <a:ext cx="8424863" cy="51847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defTabSz="266700"/>
            <a:r>
              <a:rPr lang="de-DE" b="1" u="sng" kern="0" dirty="0" smtClean="0"/>
              <a:t>Aufsatzsuche</a:t>
            </a:r>
            <a:br>
              <a:rPr lang="de-DE" b="1" u="sng" kern="0" dirty="0" smtClean="0"/>
            </a:br>
            <a:r>
              <a:rPr lang="de-DE" sz="1200" kern="0" dirty="0" smtClean="0"/>
              <a:t>(gefunden werden können sowohl elektronische als auch gedruckte Aufsätze!)</a:t>
            </a:r>
            <a:endParaRPr lang="de-DE" sz="1200" u="sng" kern="0" dirty="0" smtClean="0"/>
          </a:p>
          <a:p>
            <a:pPr marL="285750" indent="-285750" defTabSz="266700">
              <a:buFont typeface="Arial" pitchFamily="34" charset="0"/>
              <a:buChar char="•"/>
            </a:pPr>
            <a:r>
              <a:rPr lang="de-DE" kern="0" dirty="0" smtClean="0"/>
              <a:t>RSWB Plus</a:t>
            </a:r>
          </a:p>
          <a:p>
            <a:pPr marL="285750" indent="-285750" defTabSz="266700">
              <a:buFont typeface="Arial" pitchFamily="34" charset="0"/>
              <a:buChar char="•"/>
            </a:pPr>
            <a:r>
              <a:rPr lang="de-DE" kern="0" dirty="0" smtClean="0"/>
              <a:t>WTI Frankfurt</a:t>
            </a:r>
          </a:p>
          <a:p>
            <a:pPr marL="285750" indent="-285750" defTabSz="266700">
              <a:buFont typeface="Arial" pitchFamily="34" charset="0"/>
              <a:buChar char="•"/>
            </a:pPr>
            <a:r>
              <a:rPr lang="de-DE" kern="0" dirty="0" smtClean="0"/>
              <a:t>Zeitschriften-Verlage: </a:t>
            </a:r>
            <a:br>
              <a:rPr lang="de-DE" kern="0" dirty="0" smtClean="0"/>
            </a:br>
            <a:r>
              <a:rPr lang="de-DE" kern="0" dirty="0" smtClean="0"/>
              <a:t>	</a:t>
            </a:r>
            <a:r>
              <a:rPr lang="de-DE" kern="0" dirty="0" err="1" smtClean="0"/>
              <a:t>SpringerLink</a:t>
            </a:r>
            <a:r>
              <a:rPr lang="de-DE" kern="0" dirty="0" smtClean="0"/>
              <a:t>, </a:t>
            </a:r>
            <a:r>
              <a:rPr lang="de-DE" kern="0" dirty="0" err="1" smtClean="0"/>
              <a:t>Wiley</a:t>
            </a:r>
            <a:r>
              <a:rPr lang="de-DE" kern="0" dirty="0" smtClean="0"/>
              <a:t> </a:t>
            </a:r>
            <a:r>
              <a:rPr lang="de-DE" kern="0" dirty="0" err="1" smtClean="0"/>
              <a:t>InterScience</a:t>
            </a:r>
            <a:r>
              <a:rPr lang="de-DE" kern="0" dirty="0" smtClean="0"/>
              <a:t>…</a:t>
            </a:r>
            <a:br>
              <a:rPr lang="de-DE" kern="0" dirty="0" smtClean="0"/>
            </a:br>
            <a:r>
              <a:rPr lang="de-DE" kern="0" dirty="0" smtClean="0"/>
              <a:t>	</a:t>
            </a:r>
            <a:r>
              <a:rPr lang="de-DE" kern="0" dirty="0" smtClean="0">
                <a:sym typeface="Wingdings" pitchFamily="2" charset="2"/>
              </a:rPr>
              <a:t> Volltextzugriff gekennzeichnet  Direktlink</a:t>
            </a:r>
          </a:p>
          <a:p>
            <a:pPr marL="285750" indent="-285750" defTabSz="266700">
              <a:buFont typeface="Arial" pitchFamily="34" charset="0"/>
              <a:buChar char="•"/>
            </a:pPr>
            <a:r>
              <a:rPr lang="de-DE" kern="0" dirty="0" err="1" smtClean="0">
                <a:sym typeface="Wingdings" pitchFamily="2" charset="2"/>
              </a:rPr>
              <a:t>Perinorm</a:t>
            </a:r>
            <a:r>
              <a:rPr lang="de-DE" kern="0" dirty="0" smtClean="0">
                <a:sym typeface="Wingdings" pitchFamily="2" charset="2"/>
              </a:rPr>
              <a:t> (DIN und internationale Normen, VDI-Richtlinien), VDE-Vorschriften</a:t>
            </a:r>
            <a:endParaRPr lang="de-DE" kern="0" dirty="0"/>
          </a:p>
          <a:p>
            <a:pPr defTabSz="266700"/>
            <a:endParaRPr lang="de-DE" sz="2000" kern="0" dirty="0" smtClean="0">
              <a:sym typeface="Wingdings" pitchFamily="2" charset="2"/>
            </a:endParaRPr>
          </a:p>
          <a:p>
            <a:pPr defTabSz="266700"/>
            <a:r>
              <a:rPr lang="de-DE" sz="2000" kern="0" dirty="0" smtClean="0">
                <a:sym typeface="Wingdings" pitchFamily="2" charset="2"/>
              </a:rPr>
              <a:t>Einen Überblick über sämtliche relevante Fachdatenbanken erhalten Sie im Datenbank-Infosystem (DBIS): </a:t>
            </a:r>
            <a:br>
              <a:rPr lang="de-DE" sz="2000" kern="0" dirty="0" smtClean="0">
                <a:sym typeface="Wingdings" pitchFamily="2" charset="2"/>
              </a:rPr>
            </a:br>
            <a:r>
              <a:rPr lang="de-DE" sz="2000" kern="0" dirty="0" smtClean="0">
                <a:solidFill>
                  <a:schemeClr val="accent2"/>
                </a:solidFill>
                <a:sym typeface="Wingdings" pitchFamily="2" charset="2"/>
              </a:rPr>
              <a:t>DBIS/Architektur, Bauingenieur- und Vermessungswesen</a:t>
            </a:r>
          </a:p>
        </p:txBody>
      </p:sp>
    </p:spTree>
    <p:extLst>
      <p:ext uri="{BB962C8B-B14F-4D97-AF65-F5344CB8AC3E}">
        <p14:creationId xmlns:p14="http://schemas.microsoft.com/office/powerpoint/2010/main" val="144742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702" b="4340"/>
          <a:stretch/>
        </p:blipFill>
        <p:spPr bwMode="auto">
          <a:xfrm>
            <a:off x="32064" y="188640"/>
            <a:ext cx="9171082" cy="608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1187624" y="4005064"/>
            <a:ext cx="93610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8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275" y="218443"/>
            <a:ext cx="8640000" cy="574675"/>
          </a:xfrm>
        </p:spPr>
        <p:txBody>
          <a:bodyPr/>
          <a:lstStyle/>
          <a:p>
            <a:r>
              <a:rPr lang="de-DE" dirty="0" smtClean="0"/>
              <a:t>Suche nach Themen in DBIS: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01" b="4549"/>
          <a:stretch/>
        </p:blipFill>
        <p:spPr bwMode="auto">
          <a:xfrm>
            <a:off x="135793" y="1052736"/>
            <a:ext cx="8280920" cy="547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 bwMode="auto">
          <a:xfrm>
            <a:off x="539552" y="2708920"/>
            <a:ext cx="3168352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07904" y="2848580"/>
            <a:ext cx="237626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Zeigt Datenbanken zum Thema Städtebau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7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497" b="28206"/>
          <a:stretch/>
        </p:blipFill>
        <p:spPr bwMode="auto">
          <a:xfrm>
            <a:off x="107504" y="1052736"/>
            <a:ext cx="8676964" cy="404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9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53" r="650" b="4733"/>
          <a:stretch/>
        </p:blipFill>
        <p:spPr bwMode="auto">
          <a:xfrm>
            <a:off x="179512" y="1391088"/>
            <a:ext cx="7924499" cy="54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51520" y="447055"/>
            <a:ext cx="561662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E-Journals: lizensierte Volltexte abrufbar (teilweise nur eingeschränkter Zugriff auf einzelne Jahrgänge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10117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707" y="7676"/>
            <a:ext cx="70580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solidFill>
                  <a:srgbClr val="2D009D"/>
                </a:solidFill>
              </a:rPr>
              <a:t>Hier finden Sie uns: </a:t>
            </a:r>
            <a:r>
              <a:rPr lang="de-DE" sz="2000" b="1" dirty="0" smtClean="0">
                <a:solidFill>
                  <a:srgbClr val="2D009D"/>
                </a:solidFill>
                <a:hlinkClick r:id="rId2"/>
              </a:rPr>
              <a:t>www.th-nuernberg.de/bib</a:t>
            </a:r>
            <a:endParaRPr lang="de-DE" sz="2000" b="1" dirty="0" smtClean="0">
              <a:solidFill>
                <a:srgbClr val="2D009D"/>
              </a:solidFill>
            </a:endParaRPr>
          </a:p>
          <a:p>
            <a:pPr>
              <a:spcBef>
                <a:spcPct val="50000"/>
              </a:spcBef>
            </a:pPr>
            <a:endParaRPr lang="de-DE" sz="2000" dirty="0">
              <a:solidFill>
                <a:srgbClr val="2D00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760345"/>
            <a:ext cx="9145016" cy="61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61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3563888" y="3038095"/>
            <a:ext cx="863501" cy="4323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760345"/>
            <a:ext cx="9145016" cy="610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 bwMode="auto">
          <a:xfrm>
            <a:off x="2195736" y="3813026"/>
            <a:ext cx="1799902" cy="1920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323850" y="6381750"/>
            <a:ext cx="7178675" cy="360363"/>
          </a:xfrm>
          <a:prstGeom prst="rect">
            <a:avLst/>
          </a:prstGeom>
          <a:noFill/>
        </p:spPr>
        <p:txBody>
          <a:bodyPr/>
          <a:lstStyle/>
          <a:p>
            <a:r>
              <a:rPr lang="de-DE" smtClean="0"/>
              <a:t>Georg-Simon-Ohm-Hochschule Nürnberg – Ohm-Hochschulbibliothek</a:t>
            </a:r>
          </a:p>
          <a:p>
            <a:r>
              <a:rPr lang="de-DE" smtClean="0">
                <a:solidFill>
                  <a:srgbClr val="33338B"/>
                </a:solidFill>
              </a:rPr>
              <a:t>www.ohm-hochschule.de/bibliothek</a:t>
            </a:r>
          </a:p>
        </p:txBody>
      </p:sp>
      <p:sp>
        <p:nvSpPr>
          <p:cNvPr id="46083" name="Foliennummernplatzhalt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Seite </a:t>
            </a:r>
            <a:fld id="{A0737F36-A36B-4689-BC8F-8D2561BFC20F}" type="slidenum">
              <a:rPr lang="de-DE" smtClean="0"/>
              <a:pPr/>
              <a:t>41</a:t>
            </a:fld>
            <a:endParaRPr lang="de-DE" smtClean="0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457200" y="1817688"/>
            <a:ext cx="32099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>
                <a:latin typeface="Times New Roman" pitchFamily="18" charset="0"/>
              </a:rPr>
              <a:t>                                </a:t>
            </a:r>
            <a:r>
              <a:rPr lang="de-DE" sz="900">
                <a:latin typeface="Times New Roman" pitchFamily="18" charset="0"/>
              </a:rPr>
              <a:t>                                                 </a:t>
            </a:r>
          </a:p>
          <a:p>
            <a:r>
              <a:rPr lang="de-DE" sz="900">
                <a:latin typeface="Times New Roman" pitchFamily="18" charset="0"/>
              </a:rPr>
              <a:t>   </a:t>
            </a:r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457200" y="3352800"/>
            <a:ext cx="777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457200" y="4114800"/>
            <a:ext cx="77724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457200" y="3276600"/>
            <a:ext cx="7772400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46088" name="Grafik 10" descr="Beschreibung RSWB.jpg"/>
          <p:cNvPicPr>
            <a:picLocks noChangeAspect="1"/>
          </p:cNvPicPr>
          <p:nvPr/>
        </p:nvPicPr>
        <p:blipFill>
          <a:blip r:embed="rId2" cstate="print"/>
          <a:srcRect b="17589"/>
          <a:stretch>
            <a:fillRect/>
          </a:stretch>
        </p:blipFill>
        <p:spPr bwMode="auto">
          <a:xfrm>
            <a:off x="0" y="1365250"/>
            <a:ext cx="9144000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33375"/>
            <a:ext cx="4679950" cy="574675"/>
          </a:xfrm>
        </p:spPr>
        <p:txBody>
          <a:bodyPr/>
          <a:lstStyle/>
          <a:p>
            <a:r>
              <a:rPr lang="de-DE" dirty="0" smtClean="0"/>
              <a:t>Beschreibung RSWB</a:t>
            </a:r>
          </a:p>
        </p:txBody>
      </p:sp>
    </p:spTree>
    <p:extLst>
      <p:ext uri="{BB962C8B-B14F-4D97-AF65-F5344CB8AC3E}">
        <p14:creationId xmlns:p14="http://schemas.microsoft.com/office/powerpoint/2010/main" val="60095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RSWB 1.jpg"/>
          <p:cNvPicPr>
            <a:picLocks noChangeAspect="1"/>
          </p:cNvPicPr>
          <p:nvPr/>
        </p:nvPicPr>
        <p:blipFill>
          <a:blip r:embed="rId2" cstate="print"/>
          <a:srcRect t="11151"/>
          <a:stretch>
            <a:fillRect/>
          </a:stretch>
        </p:blipFill>
        <p:spPr>
          <a:xfrm>
            <a:off x="0" y="44624"/>
            <a:ext cx="9166084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RSWB 2.jpg"/>
          <p:cNvPicPr>
            <a:picLocks noChangeAspect="1"/>
          </p:cNvPicPr>
          <p:nvPr/>
        </p:nvPicPr>
        <p:blipFill>
          <a:blip r:embed="rId2" cstate="print"/>
          <a:srcRect t="9051"/>
          <a:stretch>
            <a:fillRect/>
          </a:stretch>
        </p:blipFill>
        <p:spPr>
          <a:xfrm>
            <a:off x="288032" y="-1"/>
            <a:ext cx="8676456" cy="68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RSWB 3.jpg"/>
          <p:cNvPicPr>
            <a:picLocks noChangeAspect="1"/>
          </p:cNvPicPr>
          <p:nvPr/>
        </p:nvPicPr>
        <p:blipFill>
          <a:blip r:embed="rId2" cstate="print"/>
          <a:srcRect t="10606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3925" y="3429000"/>
            <a:ext cx="3288035" cy="5040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467544" y="3789040"/>
            <a:ext cx="725488" cy="7191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5" name="Grafik 4" descr="SFX 1.jpg"/>
          <p:cNvPicPr>
            <a:picLocks noChangeAspect="1"/>
          </p:cNvPicPr>
          <p:nvPr/>
        </p:nvPicPr>
        <p:blipFill>
          <a:blip r:embed="rId2" cstate="print"/>
          <a:srcRect t="11241"/>
          <a:stretch>
            <a:fillRect/>
          </a:stretch>
        </p:blipFill>
        <p:spPr>
          <a:xfrm>
            <a:off x="0" y="404664"/>
            <a:ext cx="9144000" cy="5936427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H="1">
            <a:off x="2736740" y="1268759"/>
            <a:ext cx="576064" cy="5031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2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69" b="18067"/>
          <a:stretch/>
        </p:blipFill>
        <p:spPr bwMode="auto">
          <a:xfrm>
            <a:off x="251520" y="1235947"/>
            <a:ext cx="8352928" cy="434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 bwMode="auto">
          <a:xfrm>
            <a:off x="683568" y="2486847"/>
            <a:ext cx="2304256" cy="51010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926" b="7328"/>
          <a:stretch/>
        </p:blipFill>
        <p:spPr bwMode="auto">
          <a:xfrm>
            <a:off x="179512" y="622998"/>
            <a:ext cx="8784976" cy="532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 bwMode="auto">
          <a:xfrm>
            <a:off x="1835696" y="1772816"/>
            <a:ext cx="2304256" cy="5101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6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801" b="6642"/>
          <a:stretch/>
        </p:blipFill>
        <p:spPr bwMode="auto">
          <a:xfrm>
            <a:off x="445622" y="1052736"/>
            <a:ext cx="8226660" cy="50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 bwMode="auto">
          <a:xfrm>
            <a:off x="3203848" y="5229200"/>
            <a:ext cx="2304256" cy="5101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3" t="15498" r="18910" b="64274"/>
          <a:stretch/>
        </p:blipFill>
        <p:spPr bwMode="auto">
          <a:xfrm>
            <a:off x="107503" y="116632"/>
            <a:ext cx="433407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3" t="15465" r="11038" b="8028"/>
          <a:stretch/>
        </p:blipFill>
        <p:spPr bwMode="auto">
          <a:xfrm>
            <a:off x="2411761" y="1239492"/>
            <a:ext cx="6701088" cy="558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9359" y="3645024"/>
            <a:ext cx="2315703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Angaben aus der RSWB übernehmen! Wichtig: Jahr, Heft und Seitenzahlen!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774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980728"/>
            <a:ext cx="9073008" cy="790699"/>
          </a:xfrm>
        </p:spPr>
        <p:txBody>
          <a:bodyPr/>
          <a:lstStyle/>
          <a:p>
            <a:r>
              <a:rPr lang="de-DE" sz="3000" dirty="0" smtClean="0"/>
              <a:t>Wie gehe ich bei einer Literaturrecherche vor?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94725" cy="4967287"/>
          </a:xfrm>
        </p:spPr>
        <p:txBody>
          <a:bodyPr/>
          <a:lstStyle/>
          <a:p>
            <a:pPr marL="265113" indent="-265113" algn="ctr">
              <a:lnSpc>
                <a:spcPct val="90000"/>
              </a:lnSpc>
            </a:pPr>
            <a:endParaRPr lang="de-DE" sz="4800" dirty="0" smtClean="0"/>
          </a:p>
          <a:p>
            <a:pPr marL="265113" indent="-265113" algn="ctr">
              <a:lnSpc>
                <a:spcPct val="90000"/>
              </a:lnSpc>
            </a:pPr>
            <a:r>
              <a:rPr lang="de-DE" sz="4800" dirty="0" smtClean="0"/>
              <a:t>Ein paar Tipps!</a:t>
            </a:r>
          </a:p>
          <a:p>
            <a:pPr marL="265113" indent="-265113" algn="ctr">
              <a:lnSpc>
                <a:spcPct val="90000"/>
              </a:lnSpc>
            </a:pPr>
            <a:endParaRPr lang="de-DE" sz="4800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pic>
        <p:nvPicPr>
          <p:cNvPr id="1026" name="Picture 2" descr="C:\Dokumente und Einstellungen\diesnersu\Lokale Einstellungen\Temporary Internet Files\Content.IE5\H5JNZ7T7\MC900078625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924944"/>
            <a:ext cx="980130" cy="2975265"/>
          </a:xfrm>
          <a:prstGeom prst="rect">
            <a:avLst/>
          </a:prstGeom>
          <a:noFill/>
        </p:spPr>
      </p:pic>
      <p:sp>
        <p:nvSpPr>
          <p:cNvPr id="6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02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40000" cy="574675"/>
          </a:xfrm>
        </p:spPr>
        <p:txBody>
          <a:bodyPr/>
          <a:lstStyle/>
          <a:p>
            <a:r>
              <a:rPr lang="de-DE" dirty="0" smtClean="0"/>
              <a:t>WTI-Frankfurt - TEMA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" y="1412776"/>
            <a:ext cx="9217024" cy="512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1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809902" cy="54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8963684" cy="489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 bwMode="auto">
          <a:xfrm>
            <a:off x="6876256" y="1124744"/>
            <a:ext cx="2194932" cy="72008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59018" cy="366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4869160"/>
            <a:ext cx="777686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Volltext direkt: funktioniert nur, wenn die Hochschule den Volltext lizensiert hat</a:t>
            </a:r>
          </a:p>
          <a:p>
            <a:r>
              <a:rPr lang="de-DE" sz="1600" dirty="0" smtClean="0"/>
              <a:t>Ansonsten: SFX wie in RSWB Plus</a:t>
            </a:r>
            <a:endParaRPr lang="de-DE" sz="1600" dirty="0"/>
          </a:p>
        </p:txBody>
      </p:sp>
      <p:sp>
        <p:nvSpPr>
          <p:cNvPr id="7" name="Ellipse 6"/>
          <p:cNvSpPr/>
          <p:nvPr/>
        </p:nvSpPr>
        <p:spPr bwMode="auto">
          <a:xfrm>
            <a:off x="107504" y="2276872"/>
            <a:ext cx="2194932" cy="720080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Contents Architektur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333" b="16313"/>
          <a:stretch/>
        </p:blipFill>
        <p:spPr bwMode="auto">
          <a:xfrm>
            <a:off x="35028" y="648293"/>
            <a:ext cx="9108971" cy="534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3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11378" b="4564"/>
          <a:stretch/>
        </p:blipFill>
        <p:spPr bwMode="auto">
          <a:xfrm>
            <a:off x="269885" y="25823"/>
            <a:ext cx="8964488" cy="611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 bwMode="auto">
          <a:xfrm>
            <a:off x="1907704" y="1878584"/>
            <a:ext cx="792088" cy="5101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9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04800" y="1125538"/>
            <a:ext cx="8594725" cy="574675"/>
          </a:xfrm>
        </p:spPr>
        <p:txBody>
          <a:bodyPr/>
          <a:lstStyle/>
          <a:p>
            <a:r>
              <a:rPr lang="de-DE" dirty="0" smtClean="0"/>
              <a:t>Wie komme ich an die Aufsätze etc.?</a:t>
            </a:r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323528" y="1628800"/>
            <a:ext cx="8594725" cy="43195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 smtClean="0"/>
              <a:t>Es gibt drei Möglichkeiten: </a:t>
            </a:r>
          </a:p>
          <a:p>
            <a:r>
              <a:rPr lang="de-DE" kern="0" dirty="0" smtClean="0"/>
              <a:t>1. </a:t>
            </a:r>
            <a:r>
              <a:rPr lang="de-DE" kern="0" dirty="0"/>
              <a:t>Volltext ist verfügbar </a:t>
            </a:r>
          </a:p>
          <a:p>
            <a:r>
              <a:rPr lang="de-DE" kern="0" dirty="0">
                <a:sym typeface="Wingdings" pitchFamily="2" charset="2"/>
              </a:rPr>
              <a:t>		</a:t>
            </a:r>
            <a:r>
              <a:rPr lang="de-DE" kern="0" dirty="0" smtClean="0"/>
              <a:t>PDF downloaden</a:t>
            </a:r>
            <a:endParaRPr lang="de-DE" kern="0" dirty="0"/>
          </a:p>
          <a:p>
            <a:endParaRPr lang="de-DE" b="1" kern="0" dirty="0" smtClean="0"/>
          </a:p>
          <a:p>
            <a:r>
              <a:rPr lang="de-DE" kern="0" dirty="0" smtClean="0"/>
              <a:t>2. Zeitschrift in unserer Bibliothek vorhanden </a:t>
            </a:r>
          </a:p>
          <a:p>
            <a:r>
              <a:rPr lang="de-DE" kern="0" dirty="0" smtClean="0">
                <a:sym typeface="Wingdings" pitchFamily="2" charset="2"/>
              </a:rPr>
              <a:t>	 	</a:t>
            </a:r>
            <a:r>
              <a:rPr lang="de-DE" kern="0" dirty="0" smtClean="0"/>
              <a:t>Jahrgang und Seitenzahlen notieren und kopieren </a:t>
            </a:r>
          </a:p>
          <a:p>
            <a:endParaRPr lang="de-DE" kern="0" dirty="0" smtClean="0"/>
          </a:p>
          <a:p>
            <a:r>
              <a:rPr lang="de-DE" kern="0" dirty="0" smtClean="0"/>
              <a:t>3. Zeitschrift nicht von der Ohm-Hochschulbibliothek abonniert </a:t>
            </a:r>
            <a:endParaRPr lang="de-DE" kern="0" dirty="0" smtClean="0">
              <a:sym typeface="Wingdings" pitchFamily="2" charset="2"/>
            </a:endParaRPr>
          </a:p>
          <a:p>
            <a:r>
              <a:rPr lang="de-DE" kern="0" dirty="0" smtClean="0">
                <a:sym typeface="Wingdings" pitchFamily="2" charset="2"/>
              </a:rPr>
              <a:t>	 	</a:t>
            </a:r>
            <a:r>
              <a:rPr lang="de-DE" kern="0" dirty="0" smtClean="0"/>
              <a:t>Fernleihe! (oder Bibliothek selbst aufsuchen) </a:t>
            </a:r>
          </a:p>
          <a:p>
            <a:endParaRPr lang="de-DE" kern="0" dirty="0" smtClean="0"/>
          </a:p>
        </p:txBody>
      </p:sp>
    </p:spTree>
    <p:extLst>
      <p:ext uri="{BB962C8B-B14F-4D97-AF65-F5344CB8AC3E}">
        <p14:creationId xmlns:p14="http://schemas.microsoft.com/office/powerpoint/2010/main" val="13594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Übungen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half" idx="2"/>
          </p:nvPr>
        </p:nvSpPr>
        <p:spPr>
          <a:xfrm>
            <a:off x="304800" y="1629272"/>
            <a:ext cx="8587680" cy="4536033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de-DE" dirty="0" smtClean="0"/>
              <a:t>Suche Sie in RSWB Plus und </a:t>
            </a:r>
            <a:r>
              <a:rPr lang="de-DE" dirty="0" err="1" smtClean="0"/>
              <a:t>SpingerLink</a:t>
            </a:r>
            <a:r>
              <a:rPr lang="de-DE" dirty="0" smtClean="0"/>
              <a:t> nach Literatur zu Ihrer Bachelorarbeit. Nutzen Sie bei Bedarf auch die anderen vorgestellten Datenbanken.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4800" y="2636911"/>
            <a:ext cx="8594725" cy="32416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b="1" kern="0" dirty="0" smtClean="0"/>
              <a:t/>
            </a:r>
            <a:br>
              <a:rPr lang="de-DE" b="1" kern="0" dirty="0" smtClean="0"/>
            </a:br>
            <a:r>
              <a:rPr lang="de-DE" kern="0" dirty="0" smtClean="0"/>
              <a:t/>
            </a:r>
            <a:br>
              <a:rPr lang="de-DE" kern="0" dirty="0" smtClean="0"/>
            </a:br>
            <a:r>
              <a:rPr lang="de-DE" kern="0" dirty="0" smtClean="0"/>
              <a:t/>
            </a:r>
            <a:br>
              <a:rPr lang="de-DE" kern="0" dirty="0" smtClean="0"/>
            </a:br>
            <a:endParaRPr lang="de-DE" b="1" kern="0" dirty="0" smtClean="0"/>
          </a:p>
        </p:txBody>
      </p:sp>
    </p:spTree>
    <p:extLst>
      <p:ext uri="{BB962C8B-B14F-4D97-AF65-F5344CB8AC3E}">
        <p14:creationId xmlns:p14="http://schemas.microsoft.com/office/powerpoint/2010/main" val="35079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2636912"/>
            <a:ext cx="8640000" cy="574675"/>
          </a:xfrm>
        </p:spPr>
        <p:txBody>
          <a:bodyPr/>
          <a:lstStyle/>
          <a:p>
            <a:r>
              <a:rPr lang="de-DE" dirty="0" smtClean="0"/>
              <a:t>4. Normen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1F4E1BF1-CE1F-4FE8-8944-1670E26F69DB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49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23850" y="6381750"/>
            <a:ext cx="7178675" cy="360363"/>
          </a:xfrm>
          <a:prstGeom prst="rect">
            <a:avLst/>
          </a:prstGeom>
          <a:noFill/>
        </p:spPr>
        <p:txBody>
          <a:bodyPr/>
          <a:lstStyle/>
          <a:p>
            <a:r>
              <a:rPr lang="de-DE" smtClean="0"/>
              <a:t>Georg-Simon-Ohm-Hochschule Nürnberg – Ohm-Hochschulbibliothek</a:t>
            </a:r>
          </a:p>
          <a:p>
            <a:r>
              <a:rPr lang="de-DE" smtClean="0">
                <a:solidFill>
                  <a:srgbClr val="33338B"/>
                </a:solidFill>
              </a:rPr>
              <a:t>www.ohm-hochschule.de/bibliothek</a:t>
            </a:r>
          </a:p>
        </p:txBody>
      </p:sp>
      <p:sp>
        <p:nvSpPr>
          <p:cNvPr id="86019" name="Foliennummernplatzhalt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Seite </a:t>
            </a:r>
            <a:fld id="{EED740B7-5C7E-4181-8DF6-F73D41DCB5D5}" type="slidenum">
              <a:rPr lang="de-DE" smtClean="0"/>
              <a:pPr/>
              <a:t>59</a:t>
            </a:fld>
            <a:endParaRPr lang="de-DE" smtClean="0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4051300" cy="574675"/>
          </a:xfrm>
        </p:spPr>
        <p:txBody>
          <a:bodyPr/>
          <a:lstStyle/>
          <a:p>
            <a:r>
              <a:rPr lang="de-DE" dirty="0" smtClean="0"/>
              <a:t>Normen</a:t>
            </a:r>
          </a:p>
        </p:txBody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96975"/>
            <a:ext cx="8594725" cy="4681538"/>
          </a:xfrm>
        </p:spPr>
        <p:txBody>
          <a:bodyPr/>
          <a:lstStyle/>
          <a:p>
            <a:pPr marL="0" indent="0"/>
            <a:endParaRPr lang="de-DE" b="1" dirty="0" smtClean="0"/>
          </a:p>
          <a:p>
            <a:pPr marL="0" indent="0"/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err="1" smtClean="0"/>
              <a:t>Perinorm</a:t>
            </a:r>
            <a:endParaRPr lang="de-DE" b="1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 campusweiten Zugriff auf DIN-Normen und die VDI-Richtlinien im Volltext</a:t>
            </a:r>
            <a:endParaRPr lang="de-DE" dirty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bibliographisches Rechercheinstrument für europäische und internationale Normen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Am Normen-PC in der Zentralbibliothek: VDE-Vorschriften</a:t>
            </a:r>
          </a:p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80728"/>
            <a:ext cx="14573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313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94725" cy="5183782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AutoNum type="arabicPeriod"/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Tipp: </a:t>
            </a:r>
          </a:p>
          <a:p>
            <a:pPr algn="ctr">
              <a:spcBef>
                <a:spcPts val="0"/>
              </a:spcBef>
            </a:pPr>
            <a:r>
              <a:rPr lang="de-DE" sz="2400" dirty="0" smtClean="0"/>
              <a:t>Schlagwörter zu Ihrem Thema finden</a:t>
            </a:r>
            <a:r>
              <a:rPr lang="de-DE" sz="2400" dirty="0"/>
              <a:t>! </a:t>
            </a:r>
            <a:endParaRPr lang="de-DE" sz="2400" dirty="0" smtClean="0"/>
          </a:p>
          <a:p>
            <a:pPr algn="ctr">
              <a:spcBef>
                <a:spcPts val="0"/>
              </a:spcBef>
            </a:pPr>
            <a:r>
              <a:rPr lang="de-DE" sz="2400" dirty="0" smtClean="0"/>
              <a:t>Verwandten Begriffen</a:t>
            </a:r>
            <a:r>
              <a:rPr lang="de-DE" sz="2400" dirty="0"/>
              <a:t>, Synonymen, Ober- und </a:t>
            </a:r>
            <a:r>
              <a:rPr lang="de-DE" sz="2400" dirty="0" smtClean="0"/>
              <a:t>Unterbegriffen, englische Begriffe: Kombinationen überlegen</a:t>
            </a:r>
          </a:p>
          <a:p>
            <a:pPr algn="ctr">
              <a:spcBef>
                <a:spcPts val="0"/>
              </a:spcBef>
            </a:pPr>
            <a:endParaRPr lang="de-DE" sz="2400" dirty="0" smtClean="0"/>
          </a:p>
          <a:p>
            <a:pPr>
              <a:tabLst>
                <a:tab pos="893763" algn="l"/>
              </a:tabLst>
            </a:pPr>
            <a:r>
              <a:rPr lang="de-DE" b="1" dirty="0" smtClean="0"/>
              <a:t>Stichworte </a:t>
            </a:r>
            <a:r>
              <a:rPr lang="de-DE" dirty="0">
                <a:sym typeface="Wingdings" pitchFamily="2" charset="2"/>
              </a:rPr>
              <a:t> 		</a:t>
            </a:r>
            <a:r>
              <a:rPr lang="de-DE" dirty="0" smtClean="0"/>
              <a:t>„</a:t>
            </a:r>
            <a:r>
              <a:rPr lang="de-DE" b="1" dirty="0"/>
              <a:t>Brandschutz im Bestand</a:t>
            </a:r>
            <a:r>
              <a:rPr lang="de-DE" dirty="0"/>
              <a:t> : Wohngebäude </a:t>
            </a:r>
            <a:r>
              <a:rPr lang="de-DE" dirty="0" smtClean="0"/>
              <a:t>und 					betreutes </a:t>
            </a:r>
            <a:r>
              <a:rPr lang="de-DE" dirty="0"/>
              <a:t>Wohnen </a:t>
            </a:r>
            <a:r>
              <a:rPr lang="de-DE" dirty="0" smtClean="0"/>
              <a:t>“</a:t>
            </a:r>
            <a:endParaRPr lang="de-DE" dirty="0"/>
          </a:p>
          <a:p>
            <a:r>
              <a:rPr lang="de-DE" dirty="0"/>
              <a:t>			</a:t>
            </a:r>
            <a:r>
              <a:rPr lang="de-DE" dirty="0" smtClean="0"/>
              <a:t>(</a:t>
            </a:r>
            <a:r>
              <a:rPr lang="de-DE" dirty="0"/>
              <a:t>Alle Wörter im Titel des Werkes)</a:t>
            </a:r>
          </a:p>
          <a:p>
            <a:endParaRPr lang="de-DE" dirty="0"/>
          </a:p>
          <a:p>
            <a:r>
              <a:rPr lang="de-DE" b="1" dirty="0" smtClean="0"/>
              <a:t>Schlagworte</a:t>
            </a:r>
            <a:r>
              <a:rPr lang="de-DE" dirty="0" smtClean="0"/>
              <a:t> </a:t>
            </a:r>
            <a:r>
              <a:rPr lang="de-DE" dirty="0">
                <a:sym typeface="Wingdings" pitchFamily="2" charset="2"/>
              </a:rPr>
              <a:t> 	</a:t>
            </a:r>
            <a:r>
              <a:rPr lang="de-DE" dirty="0" smtClean="0">
                <a:sym typeface="Wingdings" pitchFamily="2" charset="2"/>
              </a:rPr>
              <a:t>	</a:t>
            </a:r>
            <a:r>
              <a:rPr lang="de-DE" dirty="0"/>
              <a:t>Gebäude ,Betreutes Wohnen ,Alter </a:t>
            </a:r>
            <a:r>
              <a:rPr lang="de-DE" dirty="0" smtClean="0"/>
              <a:t>,Modernisierung 				&lt;</a:t>
            </a:r>
            <a:r>
              <a:rPr lang="de-DE" dirty="0"/>
              <a:t>Bauwesen&gt; ,</a:t>
            </a:r>
            <a:r>
              <a:rPr lang="de-DE" dirty="0" smtClean="0"/>
              <a:t>Brandschutz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  <a:p>
            <a:pPr>
              <a:spcBef>
                <a:spcPts val="0"/>
              </a:spcBef>
            </a:pPr>
            <a:r>
              <a:rPr lang="de-DE" b="1" dirty="0" smtClean="0"/>
              <a:t>Notation</a:t>
            </a:r>
            <a:r>
              <a:rPr lang="de-DE" dirty="0" smtClean="0"/>
              <a:t> </a:t>
            </a:r>
            <a:r>
              <a:rPr lang="de-DE" dirty="0">
                <a:sym typeface="Wingdings" pitchFamily="2" charset="2"/>
              </a:rPr>
              <a:t> 		</a:t>
            </a:r>
            <a:r>
              <a:rPr lang="de-DE" dirty="0"/>
              <a:t>ZI 4090		</a:t>
            </a:r>
            <a:r>
              <a:rPr lang="de-DE" dirty="0" smtClean="0"/>
              <a:t>	</a:t>
            </a:r>
          </a:p>
          <a:p>
            <a:pPr>
              <a:spcBef>
                <a:spcPts val="0"/>
              </a:spcBef>
            </a:pPr>
            <a:r>
              <a:rPr lang="de-DE" sz="1200" dirty="0"/>
              <a:t>	</a:t>
            </a:r>
            <a:r>
              <a:rPr lang="de-DE" sz="1200" dirty="0" smtClean="0"/>
              <a:t>		</a:t>
            </a:r>
            <a:r>
              <a:rPr lang="de-DE" sz="1200" dirty="0" smtClean="0"/>
              <a:t>(</a:t>
            </a:r>
            <a:r>
              <a:rPr lang="de-DE" sz="1200" dirty="0" smtClean="0"/>
              <a:t>Bauingenieurwesen - </a:t>
            </a:r>
            <a:r>
              <a:rPr lang="de-DE" sz="1200" dirty="0"/>
              <a:t>Bauphysik, Baustoffe, Bauschäden - </a:t>
            </a:r>
            <a:r>
              <a:rPr lang="de-DE" sz="1200" dirty="0" smtClean="0"/>
              <a:t>Brandverhalten </a:t>
            </a:r>
            <a:r>
              <a:rPr lang="de-DE" sz="1200" dirty="0"/>
              <a:t>von </a:t>
            </a:r>
            <a:r>
              <a:rPr lang="de-DE" sz="1200" dirty="0" smtClean="0"/>
              <a:t>				Bauteilen</a:t>
            </a:r>
            <a:r>
              <a:rPr lang="de-DE" sz="1200" dirty="0"/>
              <a:t>, Feuerschutz</a:t>
            </a:r>
            <a:r>
              <a:rPr lang="de-DE" sz="1200" dirty="0" smtClean="0"/>
              <a:t>)</a:t>
            </a:r>
            <a:endParaRPr lang="de-DE" sz="1200" dirty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sp>
        <p:nvSpPr>
          <p:cNvPr id="6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706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55299" name="Inhaltsplatzhalter 5" descr="Perinorm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7297"/>
          <a:stretch>
            <a:fillRect/>
          </a:stretch>
        </p:blipFill>
        <p:spPr>
          <a:xfrm>
            <a:off x="0" y="0"/>
            <a:ext cx="9090025" cy="6742113"/>
          </a:xfrm>
        </p:spPr>
      </p:pic>
    </p:spTree>
    <p:extLst>
      <p:ext uri="{BB962C8B-B14F-4D97-AF65-F5344CB8AC3E}">
        <p14:creationId xmlns:p14="http://schemas.microsoft.com/office/powerpoint/2010/main" val="25333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56323" name="Inhaltsplatzhalter 4" descr="Perinorm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7338" y="0"/>
            <a:ext cx="8677275" cy="6826250"/>
          </a:xfrm>
        </p:spPr>
      </p:pic>
    </p:spTree>
    <p:extLst>
      <p:ext uri="{BB962C8B-B14F-4D97-AF65-F5344CB8AC3E}">
        <p14:creationId xmlns:p14="http://schemas.microsoft.com/office/powerpoint/2010/main" val="27296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ußzeilenplatzhalter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de-DE" smtClean="0"/>
              <a:t>Georg-Simon-Ohm-Hochschule Nürnberg – Ohm-Hochschulbibliothek</a:t>
            </a:r>
          </a:p>
          <a:p>
            <a:r>
              <a:rPr lang="de-DE" smtClean="0">
                <a:solidFill>
                  <a:srgbClr val="33338B"/>
                </a:solidFill>
              </a:rPr>
              <a:t>www.ohm-hochschule.de/bibliothek</a:t>
            </a:r>
          </a:p>
        </p:txBody>
      </p:sp>
      <p:sp>
        <p:nvSpPr>
          <p:cNvPr id="115715" name="Foliennummernplatzhalt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r>
              <a:rPr lang="de-DE" smtClean="0"/>
              <a:t>Seite </a:t>
            </a:r>
            <a:fld id="{437D456F-CDA9-422C-84B9-9362E4DE08A6}" type="slidenum">
              <a:rPr lang="de-DE" smtClean="0"/>
              <a:pPr/>
              <a:t>62</a:t>
            </a:fld>
            <a:endParaRPr lang="de-DE" smtClean="0"/>
          </a:p>
        </p:txBody>
      </p:sp>
      <p:sp>
        <p:nvSpPr>
          <p:cNvPr id="11571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196975"/>
            <a:ext cx="8594725" cy="4824413"/>
          </a:xfrm>
        </p:spPr>
        <p:txBody>
          <a:bodyPr/>
          <a:lstStyle/>
          <a:p>
            <a:pPr marL="0" indent="0"/>
            <a:r>
              <a:rPr lang="de-DE" sz="1800" dirty="0" smtClean="0"/>
              <a:t/>
            </a:r>
            <a:br>
              <a:rPr lang="de-DE" sz="1800" dirty="0" smtClean="0"/>
            </a:b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Sämtliche Informationen und Links sind über unsere Homepage der Bibliothek zugänglich bzw. über die Fakultätsseite „Literatursuche nach Fakultäten/AC“.</a:t>
            </a:r>
            <a:br>
              <a:rPr lang="de-DE" sz="1800" dirty="0" smtClean="0"/>
            </a:b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Neue Angebote werden über Newsblöcke bekannt gemacht.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smtClean="0"/>
              <a:t>Hotline:	</a:t>
            </a:r>
            <a:r>
              <a:rPr lang="de-DE" sz="1800" dirty="0" smtClean="0">
                <a:solidFill>
                  <a:schemeClr val="accent2"/>
                </a:solidFill>
              </a:rPr>
              <a:t>bib-hotline@th-nuernberg.de						0911 / 5880 – 4242</a:t>
            </a:r>
          </a:p>
          <a:p>
            <a:pPr marL="0" indent="0"/>
            <a:r>
              <a:rPr lang="de-DE" sz="1800" dirty="0" smtClean="0">
                <a:solidFill>
                  <a:schemeClr val="accent2"/>
                </a:solidFill>
              </a:rPr>
              <a:t>		… oder direkt am Info-Schalter in der Bibliothek!</a:t>
            </a:r>
          </a:p>
          <a:p>
            <a:pPr marL="0" indent="0"/>
            <a:endParaRPr lang="de-DE" sz="1800" dirty="0" smtClean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94725" cy="4967287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2. Tipp:</a:t>
            </a:r>
            <a:b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de-DE" sz="3200" dirty="0" smtClean="0"/>
          </a:p>
          <a:p>
            <a:pPr marL="457200" indent="-457200" algn="ctr">
              <a:lnSpc>
                <a:spcPct val="90000"/>
              </a:lnSpc>
            </a:pPr>
            <a:r>
              <a:rPr lang="de-DE" sz="3200" dirty="0" smtClean="0"/>
              <a:t>Enzyklopädien, Lexika usw. für die </a:t>
            </a:r>
            <a:r>
              <a:rPr lang="de-DE" sz="3200" dirty="0" err="1" smtClean="0"/>
              <a:t>Begriffsuche</a:t>
            </a:r>
            <a:r>
              <a:rPr lang="de-DE" sz="3200" dirty="0" smtClean="0"/>
              <a:t> nutzen.</a:t>
            </a:r>
          </a:p>
          <a:p>
            <a:pPr marL="1169988" indent="-1169988">
              <a:lnSpc>
                <a:spcPct val="90000"/>
              </a:lnSpc>
            </a:pPr>
            <a:r>
              <a:rPr lang="de-DE" dirty="0" smtClean="0"/>
              <a:t>Beispiele: Brockhaus, </a:t>
            </a:r>
            <a:r>
              <a:rPr lang="de-DE" dirty="0" err="1" smtClean="0"/>
              <a:t>Encyclopaedia</a:t>
            </a:r>
            <a:r>
              <a:rPr lang="de-DE" dirty="0" smtClean="0"/>
              <a:t> </a:t>
            </a:r>
            <a:r>
              <a:rPr lang="de-DE" dirty="0" err="1" smtClean="0"/>
              <a:t>Britannica</a:t>
            </a:r>
            <a:r>
              <a:rPr lang="de-DE" dirty="0" smtClean="0"/>
              <a:t>, Fachlexikon usw.</a:t>
            </a:r>
            <a:endParaRPr lang="de-DE" sz="1400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pic>
        <p:nvPicPr>
          <p:cNvPr id="5" name="Inhaltsplatzhalter 4" descr="brockha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3608" y="4221088"/>
            <a:ext cx="1346502" cy="177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Gabler Wirtschaftslexikon, 8 Bde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77072"/>
            <a:ext cx="1872209" cy="1872208"/>
          </a:xfrm>
          <a:prstGeom prst="rect">
            <a:avLst/>
          </a:prstGeom>
          <a:noFill/>
        </p:spPr>
      </p:pic>
      <p:sp>
        <p:nvSpPr>
          <p:cNvPr id="8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pic>
        <p:nvPicPr>
          <p:cNvPr id="2050" name="Picture 2" descr="C:\Users\miehlingja\Pictures\11A4TJPGE5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0295"/>
            <a:ext cx="1134745" cy="174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2220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Seite </a:t>
            </a:r>
            <a:fld id="{93FAADE6-BA98-4765-B3CD-771645FA674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4800" y="1125538"/>
            <a:ext cx="859472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46A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3338B"/>
                </a:solidFill>
                <a:latin typeface="Arial" charset="0"/>
              </a:defRPr>
            </a:lvl9pPr>
          </a:lstStyle>
          <a:p>
            <a:r>
              <a:rPr lang="de-DE" kern="0" dirty="0" smtClean="0"/>
              <a:t>Publikationstypen und ihre Aktualität</a:t>
            </a:r>
            <a:endParaRPr lang="de-DE" kern="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23850" y="1989138"/>
            <a:ext cx="8594725" cy="431958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046A0"/>
              </a:buClr>
              <a:buFont typeface="Monotype Sort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50000"/>
              </a:spcBef>
              <a:spcAft>
                <a:spcPct val="0"/>
              </a:spcAft>
              <a:buClr>
                <a:srgbClr val="0933A0"/>
              </a:buClr>
              <a:buFont typeface="Monotype Sorts" pitchFamily="2" charset="2"/>
              <a:buChar char="n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200" kern="0" dirty="0" err="1" smtClean="0"/>
              <a:t>Arbeitsberichte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err="1" smtClean="0"/>
              <a:t>Forschungsberichte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smtClean="0"/>
              <a:t>News-</a:t>
            </a:r>
            <a:r>
              <a:rPr lang="en-US" sz="2200" kern="0" dirty="0" err="1" smtClean="0"/>
              <a:t>Gruppen</a:t>
            </a:r>
            <a:endParaRPr lang="en-US" sz="2200" kern="0" dirty="0" smtClean="0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ym typeface="Wingdings" pitchFamily="2" charset="2"/>
              </a:rPr>
              <a:t>		 </a:t>
            </a:r>
            <a:r>
              <a:rPr lang="en-US" sz="2200" kern="0" dirty="0" err="1" smtClean="0"/>
              <a:t>Kongressberichte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smtClean="0"/>
              <a:t>		     </a:t>
            </a:r>
            <a:r>
              <a:rPr lang="en-US" sz="2200" kern="0" dirty="0" err="1" smtClean="0"/>
              <a:t>Patente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ym typeface="Wingdings" pitchFamily="2" charset="2"/>
              </a:rPr>
              <a:t>			 </a:t>
            </a:r>
            <a:r>
              <a:rPr lang="en-US" sz="2200" kern="0" dirty="0" err="1" smtClean="0"/>
              <a:t>Zeitschriftenaufsätze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ym typeface="Wingdings" pitchFamily="2" charset="2"/>
              </a:rPr>
              <a:t>				 </a:t>
            </a:r>
            <a:r>
              <a:rPr lang="en-US" sz="2200" kern="0" dirty="0" smtClean="0"/>
              <a:t>Dissertation</a:t>
            </a:r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ym typeface="Wingdings" pitchFamily="2" charset="2"/>
              </a:rPr>
              <a:t>					 </a:t>
            </a:r>
            <a:r>
              <a:rPr lang="en-US" sz="2200" kern="0" dirty="0" err="1" smtClean="0"/>
              <a:t>Fachbuch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ym typeface="Wingdings" pitchFamily="2" charset="2"/>
              </a:rPr>
              <a:t>						 </a:t>
            </a:r>
            <a:r>
              <a:rPr lang="en-US" sz="2200" kern="0" dirty="0" err="1" smtClean="0"/>
              <a:t>Handbuch</a:t>
            </a:r>
            <a:endParaRPr lang="en-US" sz="2200" kern="0" dirty="0" smtClean="0"/>
          </a:p>
          <a:p>
            <a:pPr>
              <a:lnSpc>
                <a:spcPct val="80000"/>
              </a:lnSpc>
            </a:pPr>
            <a:r>
              <a:rPr lang="en-US" sz="2200" kern="0" dirty="0" smtClean="0">
                <a:sym typeface="Wingdings" pitchFamily="2" charset="2"/>
              </a:rPr>
              <a:t>							 </a:t>
            </a:r>
            <a:r>
              <a:rPr lang="de-DE" sz="2200" kern="0" dirty="0" smtClean="0"/>
              <a:t>Lehrbuch</a:t>
            </a:r>
          </a:p>
        </p:txBody>
      </p:sp>
    </p:spTree>
    <p:extLst>
      <p:ext uri="{BB962C8B-B14F-4D97-AF65-F5344CB8AC3E}">
        <p14:creationId xmlns:p14="http://schemas.microsoft.com/office/powerpoint/2010/main" val="8920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23850" y="6381750"/>
            <a:ext cx="7178675" cy="360363"/>
          </a:xfrm>
          <a:prstGeom prst="rect">
            <a:avLst/>
          </a:prstGeom>
          <a:noFill/>
        </p:spPr>
        <p:txBody>
          <a:bodyPr/>
          <a:lstStyle/>
          <a:p>
            <a:r>
              <a:rPr lang="de-DE" smtClean="0"/>
              <a:t>Georg-Simon-Ohm-Hochschule Nürnberg – Ohm-Hochschulbibliothek</a:t>
            </a:r>
          </a:p>
          <a:p>
            <a:r>
              <a:rPr lang="de-DE" smtClean="0">
                <a:solidFill>
                  <a:srgbClr val="33338B"/>
                </a:solidFill>
              </a:rPr>
              <a:t>www.ohm-hochschule.de/bibliothek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594725" cy="4967287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  <a:t>3. Tipp:</a:t>
            </a:r>
            <a:br>
              <a:rPr lang="de-DE" sz="3200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de-DE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</a:pPr>
            <a:r>
              <a:rPr lang="de-DE" sz="3200" dirty="0" smtClean="0"/>
              <a:t>Zur Recherche für selbstständige Literatur (Bücher, Zeitschriften usw.) den OPAC nutzen!</a:t>
            </a:r>
          </a:p>
          <a:p>
            <a:pPr marL="0" indent="0" algn="ctr">
              <a:lnSpc>
                <a:spcPct val="90000"/>
              </a:lnSpc>
            </a:pPr>
            <a:endParaRPr lang="de-DE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lnSpc>
                <a:spcPct val="90000"/>
              </a:lnSpc>
            </a:pPr>
            <a:endParaRPr lang="de-DE" sz="3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>
              <a:lnSpc>
                <a:spcPct val="90000"/>
              </a:lnSpc>
            </a:pPr>
            <a:endParaRPr lang="de-DE" sz="3200" dirty="0" smtClean="0"/>
          </a:p>
          <a:p>
            <a:pPr marL="457200" indent="-457200" algn="ctr">
              <a:lnSpc>
                <a:spcPct val="90000"/>
              </a:lnSpc>
            </a:pPr>
            <a:endParaRPr lang="de-DE" sz="3200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457200" indent="-457200">
              <a:lnSpc>
                <a:spcPct val="90000"/>
              </a:lnSpc>
            </a:pPr>
            <a:endParaRPr lang="de-DE" dirty="0" smtClean="0"/>
          </a:p>
          <a:p>
            <a:pPr marL="265113" indent="-265113">
              <a:lnSpc>
                <a:spcPct val="90000"/>
              </a:lnSpc>
              <a:buFont typeface="Monotype Sorts" pitchFamily="2" charset="2"/>
              <a:buChar char="n"/>
            </a:pPr>
            <a:endParaRPr lang="de-DE" dirty="0" smtClean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 t="15263" r="739" b="5876"/>
          <a:stretch>
            <a:fillRect/>
          </a:stretch>
        </p:blipFill>
        <p:spPr bwMode="auto">
          <a:xfrm>
            <a:off x="2339752" y="3284984"/>
            <a:ext cx="4536504" cy="28833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Rectangle 2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2001" y="6381751"/>
            <a:ext cx="717867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/>
              <a:t>Technische Hochschule Nürnberg Georg Simon Ohm - Hochschulbibliothek</a:t>
            </a:r>
          </a:p>
          <a:p>
            <a:pPr>
              <a:defRPr/>
            </a:pPr>
            <a:r>
              <a:rPr lang="de-DE" dirty="0" smtClean="0">
                <a:solidFill>
                  <a:srgbClr val="0046A0"/>
                </a:solidFill>
              </a:rPr>
              <a:t>www.th-nuernberg.de/bib</a:t>
            </a:r>
            <a:endParaRPr lang="de-DE" dirty="0">
              <a:solidFill>
                <a:srgbClr val="0046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99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n_deutsch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46A0"/>
      </a:hlink>
      <a:folHlink>
        <a:srgbClr val="B2B2B2"/>
      </a:folHlink>
    </a:clrScheme>
    <a:fontScheme name="Folien_DeutschmitLogoLandderIdeen_2204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lien_DeutschmitLogoLandderIdeen_2204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_DeutschmitLogoLandderIdeen_220420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lien_DeutschmitLogoLandderIdeen_22042009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_DeutschmitLogoLandderIdeen_22042009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_DeutschmitLogoLandderIdeen_22042009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_DeutschmitLogoLandderIdeen_22042009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_DeutschmitLogoLandderIdeen_22042009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Folien_deutsch</Template>
  <TotalTime>0</TotalTime>
  <Words>1171</Words>
  <Application>Microsoft Office PowerPoint</Application>
  <PresentationFormat>Overheadfolien</PresentationFormat>
  <Paragraphs>353</Paragraphs>
  <Slides>62</Slides>
  <Notes>2</Notes>
  <HiddenSlides>38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62</vt:i4>
      </vt:variant>
    </vt:vector>
  </HeadingPairs>
  <TitlesOfParts>
    <vt:vector size="64" baseType="lpstr">
      <vt:lpstr>Folien_deutsch</vt:lpstr>
      <vt:lpstr>Image</vt:lpstr>
      <vt:lpstr>Literaturrecherche online</vt:lpstr>
      <vt:lpstr>Was Sie heute erwartet: </vt:lpstr>
      <vt:lpstr>1. Literaturrecherche allgemein</vt:lpstr>
      <vt:lpstr>PowerPoint-Präsentation</vt:lpstr>
      <vt:lpstr>Wie gehe ich bei einer Literaturrecherche vor?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2. OPAC und Fernleihe</vt:lpstr>
      <vt:lpstr>Was finde ich im OPAC?</vt:lpstr>
      <vt:lpstr>PowerPoint-Präsentation</vt:lpstr>
      <vt:lpstr>PowerPoint-Präsentation</vt:lpstr>
      <vt:lpstr>Einfache Suche</vt:lpstr>
      <vt:lpstr>PowerPoint-Präsentation</vt:lpstr>
      <vt:lpstr>PowerPoint-Präsentation</vt:lpstr>
      <vt:lpstr>Signatur:</vt:lpstr>
      <vt:lpstr>PowerPoint-Präsentation</vt:lpstr>
      <vt:lpstr>PowerPoint-Präsentation</vt:lpstr>
      <vt:lpstr>PowerPoint-Präsentation</vt:lpstr>
      <vt:lpstr>Übung</vt:lpstr>
      <vt:lpstr>Fernleihe</vt:lpstr>
      <vt:lpstr>PowerPoint-Präsentation</vt:lpstr>
      <vt:lpstr>PowerPoint-Präsentation</vt:lpstr>
      <vt:lpstr>PowerPoint-Präsentation</vt:lpstr>
      <vt:lpstr>PowerPoint-Präsentation</vt:lpstr>
      <vt:lpstr>Übung</vt:lpstr>
      <vt:lpstr>3. Die digitale Bibliothek</vt:lpstr>
      <vt:lpstr>PowerPoint-Präsentation</vt:lpstr>
      <vt:lpstr>PowerPoint-Präsentation</vt:lpstr>
      <vt:lpstr>PowerPoint-Präsentation</vt:lpstr>
      <vt:lpstr>Suche nach Themen in DBIS:</vt:lpstr>
      <vt:lpstr>PowerPoint-Präsentation</vt:lpstr>
      <vt:lpstr>PowerPoint-Präsentation</vt:lpstr>
      <vt:lpstr>PowerPoint-Präsentation</vt:lpstr>
      <vt:lpstr>Beschreibung RSWB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WTI-Frankfurt - TEMA</vt:lpstr>
      <vt:lpstr>PowerPoint-Präsentation</vt:lpstr>
      <vt:lpstr>PowerPoint-Präsentation</vt:lpstr>
      <vt:lpstr>PowerPoint-Präsentation</vt:lpstr>
      <vt:lpstr>Online Contents Architektur</vt:lpstr>
      <vt:lpstr>PowerPoint-Präsentation</vt:lpstr>
      <vt:lpstr>Wie komme ich an die Aufsätze etc.?</vt:lpstr>
      <vt:lpstr>Übungen</vt:lpstr>
      <vt:lpstr>4. Normen</vt:lpstr>
      <vt:lpstr>Normen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miehlingja</dc:creator>
  <cp:lastModifiedBy>Miehling, Jacqueline</cp:lastModifiedBy>
  <cp:revision>89</cp:revision>
  <cp:lastPrinted>2013-10-23T09:09:43Z</cp:lastPrinted>
  <dcterms:created xsi:type="dcterms:W3CDTF">2013-10-14T07:21:54Z</dcterms:created>
  <dcterms:modified xsi:type="dcterms:W3CDTF">2015-11-19T12:17:07Z</dcterms:modified>
</cp:coreProperties>
</file>