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1"/>
  </p:notesMasterIdLst>
  <p:sldIdLst>
    <p:sldId id="470" r:id="rId5"/>
    <p:sldId id="448" r:id="rId6"/>
    <p:sldId id="467" r:id="rId7"/>
    <p:sldId id="468" r:id="rId8"/>
    <p:sldId id="469" r:id="rId9"/>
    <p:sldId id="45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ublic Sans" pitchFamily="50" charset="0"/>
      <p:regular r:id="rId16"/>
      <p:bold r:id="rId17"/>
      <p:italic r:id="rId18"/>
      <p:boldItalic r:id="rId19"/>
    </p:embeddedFont>
    <p:embeddedFont>
      <p:font typeface="Public Sans ExtraBold" pitchFamily="50" charset="0"/>
      <p:bold r:id="rId20"/>
      <p:boldItalic r:id="rId21"/>
    </p:embeddedFont>
    <p:embeddedFont>
      <p:font typeface="Public Sans Medium" pitchFamily="50" charset="0"/>
      <p:regular r:id="rId22"/>
      <p: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23D11A-1DF6-EE6B-4EF2-11716DE30A45}" name="Romina Dertscheny-Schwarz" initials="RDS" userId="S::dertscheny-schwarz@eworks-gmbh.de::bf7a6196-0876-49c8-aa05-96405fe969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2426"/>
    <a:srgbClr val="16283D"/>
    <a:srgbClr val="9D4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63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BFF51-2098-4D5A-94F9-58B977AD4BE2}" type="datetimeFigureOut">
              <a:rPr lang="de-DE" smtClean="0"/>
              <a:t>13.01.2026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664C4-E931-43C8-BC1C-83625EAB2A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6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3DD71F-F627-E252-D236-A435D6E7B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61036" cy="53035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2539683"/>
            <a:ext cx="8456400" cy="2387600"/>
          </a:xfrm>
        </p:spPr>
        <p:txBody>
          <a:bodyPr anchor="b"/>
          <a:lstStyle>
            <a:lvl1pPr algn="l">
              <a:lnSpc>
                <a:spcPts val="8800"/>
              </a:lnSpc>
              <a:defRPr sz="8600"/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3" name="omega">
            <a:extLst>
              <a:ext uri="{FF2B5EF4-FFF2-40B4-BE49-F238E27FC236}">
                <a16:creationId xmlns:a16="http://schemas.microsoft.com/office/drawing/2014/main" id="{64602DA8-F54E-2EFA-E5E8-6EF92CA495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2018" t="5459" r="26728" b="7828"/>
          <a:stretch/>
        </p:blipFill>
        <p:spPr>
          <a:xfrm>
            <a:off x="4831492" y="0"/>
            <a:ext cx="7360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66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Inhalt,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76325"/>
            <a:ext cx="11471638" cy="515988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B48314-5880-B59F-70F1-0E27E9BF3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AFB9DD68-B4C5-21B0-53A0-36899F05EF3E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249201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Untertitel und Inhalt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53292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846966"/>
            <a:ext cx="11471638" cy="4389243"/>
          </a:xfrm>
        </p:spPr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  <a:lvl6pPr marL="900000">
              <a:lnSpc>
                <a:spcPts val="1920"/>
              </a:lnSpc>
              <a:defRPr sz="1400"/>
            </a:lvl6pPr>
            <a:lvl7pPr marL="1116000">
              <a:lnSpc>
                <a:spcPts val="1920"/>
              </a:lnSpc>
              <a:defRPr sz="1400"/>
            </a:lvl7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2272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7E45D-EA94-2A05-1E5F-FB39AFC939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59999" y="6379481"/>
            <a:ext cx="9000000" cy="136460"/>
          </a:xfrm>
        </p:spPr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D61F9-A129-0FDE-2F50-65CB13897B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F11A50D-416F-C270-9A01-F2D94A5AD503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4278027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536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169449"/>
            <a:ext cx="11471638" cy="50667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8802F16-5932-808C-B7C5-C7EEEC6C1ADE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2046155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großer Inhalt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45360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86E67E-6149-2180-D86F-DCFF7F815F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901997E-80A0-09E6-B359-AB65572BF321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CCEF7C2-5FE9-2606-112A-FF42DBB5DB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932224"/>
            <a:ext cx="11471638" cy="530398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63149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wei Inhalte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536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847848"/>
            <a:ext cx="5567834" cy="4388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18DFBE-D824-4B92-7420-A11062A35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1232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771E45-57C3-2620-B432-B601CECEE5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000" y="1847848"/>
            <a:ext cx="5569200" cy="438836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BABC1A0F-91CF-DFD6-1F8A-E6C2A5DF2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11232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8AE32E9-6330-4C23-9E45-55330BD20293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032697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, ClipArt und Text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443090"/>
            <a:ext cx="4644000" cy="529343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 bearbeiten (zweizeilig)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846799"/>
            <a:ext cx="4644000" cy="439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FEB295-B9E9-46BA-EE53-47FF12B40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9200" y="332209"/>
            <a:ext cx="6624000" cy="590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2CFC6-A2F3-0CEB-58F0-7304B6A302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62378C-8DD8-C152-F6CC-ED0059314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07A4CF7-B453-BDB4-C8BF-DA89D50A2E69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108481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Titel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4536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23C215-FBCC-4133-9718-CDB5059618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17321A5-3E52-01A4-A7FF-6083C229B5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810519D-2D0E-EB6B-2C25-013DF34967CB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242093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ur Inhalt, ohne Titel (ohne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453600"/>
            <a:ext cx="11471638" cy="5781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AFB9DD68-B4C5-21B0-53A0-36899F05EF3E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1915879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Kapitelfolie dunkel (mit Untertitel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des Kapitels 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50C514-37F6-908E-490C-63EB35F46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B733B-1F6B-8A69-7F81-CFC2D40BA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Prototyping Fast-Track / Gründungsberatung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6CA629-3B13-A412-E161-464798FF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D66873AD-F2AF-D119-164A-6F80AED74F2C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405489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Kapitelfolie rot (mit Untertite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des Kapitels 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450C514-37F6-908E-490C-63EB35F46A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E4B733B-1F6B-8A69-7F81-CFC2D40BAF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Prototyping Fast-Track / Gründungsberatung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936CA629-3B13-A412-E161-464798FF0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B0BF420-61F0-A599-3337-5D18297CB78A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bg1"/>
                </a:solidFill>
              </a:rPr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16553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3A6AF66-564C-B576-EB60-C637F75D6B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9551" r="6700" b="1230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7EBB088-51C6-A0C7-581F-AADFB085DD75}"/>
              </a:ext>
            </a:extLst>
          </p:cNvPr>
          <p:cNvSpPr/>
          <p:nvPr userDrawn="1"/>
        </p:nvSpPr>
        <p:spPr>
          <a:xfrm>
            <a:off x="0" y="0"/>
            <a:ext cx="9509760" cy="6535153"/>
          </a:xfrm>
          <a:prstGeom prst="rect">
            <a:avLst/>
          </a:prstGeom>
          <a:gradFill>
            <a:gsLst>
              <a:gs pos="9000">
                <a:schemeClr val="bg1"/>
              </a:gs>
              <a:gs pos="49000">
                <a:schemeClr val="bg1">
                  <a:alpha val="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2539683"/>
            <a:ext cx="8456400" cy="2387600"/>
          </a:xfrm>
        </p:spPr>
        <p:txBody>
          <a:bodyPr anchor="b"/>
          <a:lstStyle>
            <a:lvl1pPr algn="l">
              <a:lnSpc>
                <a:spcPts val="8800"/>
              </a:lnSpc>
              <a:defRPr sz="8600"/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73DD71F-F627-E252-D236-A435D6E7BD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61036" cy="5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18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Kapitelfolie hell (mit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65592"/>
            <a:ext cx="10515600" cy="1500187"/>
          </a:xfrm>
        </p:spPr>
        <p:txBody>
          <a:bodyPr anchor="b"/>
          <a:lstStyle>
            <a:lvl1pPr algn="ctr">
              <a:lnSpc>
                <a:spcPts val="5500"/>
              </a:lnSpc>
              <a:defRPr sz="5400"/>
            </a:lvl1pPr>
          </a:lstStyle>
          <a:p>
            <a:r>
              <a:rPr lang="de-DE"/>
              <a:t>Titel des Kapitels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A5DBA6-B732-E2DA-F1F0-78337924C8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022535"/>
            <a:ext cx="10515600" cy="750633"/>
          </a:xfrm>
        </p:spPr>
        <p:txBody>
          <a:bodyPr>
            <a:noAutofit/>
          </a:bodyPr>
          <a:lstStyle>
            <a:lvl1pPr marL="0" indent="0" algn="ctr">
              <a:lnSpc>
                <a:spcPts val="2900"/>
              </a:lnSpc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Untertitel des Kapitels 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E719CB-ABD2-604E-E2C1-FE33369B23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D4D102-E57D-60D1-A9BA-C5ADD9B548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C1F6E8-65B4-E85A-A4E6-9DACEC5E0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58F0CAD-BFFB-5BAC-5171-3B816B95EBA5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4076434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folie rot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6869"/>
            <a:ext cx="10515600" cy="1500187"/>
          </a:xfrm>
        </p:spPr>
        <p:txBody>
          <a:bodyPr anchor="ctr"/>
          <a:lstStyle>
            <a:lvl1pPr algn="ctr">
              <a:lnSpc>
                <a:spcPts val="5500"/>
              </a:lnSpc>
              <a:defRPr sz="5400"/>
            </a:lvl1pPr>
          </a:lstStyle>
          <a:p>
            <a:r>
              <a:rPr lang="de-DE"/>
              <a:t>Titel des Kapitels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CA9B2D-E479-95B4-D25C-CA3ABB0A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A6A4EB1-9AA0-00D1-1FED-C3451A4938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1890F5-472F-80A0-C435-498C3E6B5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7DA514C-1AE7-0FB9-5147-8B2D765C4D15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258712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Kapitelfolie dunkelblau (ohne Unter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2ABEB4-2C14-6FDA-C403-054743E55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866869"/>
            <a:ext cx="10515600" cy="1500187"/>
          </a:xfrm>
        </p:spPr>
        <p:txBody>
          <a:bodyPr anchor="ctr"/>
          <a:lstStyle>
            <a:lvl1pPr algn="ctr">
              <a:lnSpc>
                <a:spcPts val="55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de-DE"/>
              <a:t>Titel des Kapitels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E1BC914-CDBC-77D0-6C50-7F61587F8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A535B0C-77A0-A23C-9818-775BB07257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Prototyping Fast-Track / Gründungsberatung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2E3220-4ED8-2AE5-69C0-549564114E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FF7782AA-AC19-2D86-D22F-66B6423F8313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4882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rot mit Bildplatzhal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15C5735-14A2-5472-0518-FFF8D2B68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3200" cy="6858000"/>
          </a:xfr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D2F2999-1E71-B531-4878-5469A20D20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188" y="3756211"/>
            <a:ext cx="8456400" cy="1171071"/>
          </a:xfrm>
        </p:spPr>
        <p:txBody>
          <a:bodyPr anchor="b"/>
          <a:lstStyle>
            <a:lvl1pPr algn="l">
              <a:lnSpc>
                <a:spcPts val="8800"/>
              </a:lnSpc>
              <a:defRPr sz="8600">
                <a:solidFill>
                  <a:schemeClr val="bg1"/>
                </a:solidFill>
              </a:defRPr>
            </a:lvl1pPr>
          </a:lstStyle>
          <a:p>
            <a:r>
              <a:rPr lang="de-DE"/>
              <a:t>Titel </a:t>
            </a:r>
            <a:br>
              <a:rPr lang="de-DE"/>
            </a:br>
            <a:r>
              <a:rPr lang="de-DE"/>
              <a:t>bearbeiten</a:t>
            </a:r>
          </a:p>
        </p:txBody>
      </p:sp>
      <p:pic>
        <p:nvPicPr>
          <p:cNvPr id="4" name="Grafik 3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4CF58DF2-554F-F3A5-4A77-5B6C5E3A5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8" y="226800"/>
            <a:ext cx="2154940" cy="5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75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3pPr>
              <a:defRPr/>
            </a:lvl3pPr>
            <a:lvl4pPr>
              <a:defRPr/>
            </a:lvl4pPr>
            <a:lvl5pPr>
              <a:defRPr/>
            </a:lvl5pPr>
            <a:lvl6pPr marL="900000">
              <a:lnSpc>
                <a:spcPts val="1920"/>
              </a:lnSpc>
              <a:defRPr sz="1400"/>
            </a:lvl6pPr>
            <a:lvl7pPr marL="1116000">
              <a:lnSpc>
                <a:spcPts val="1920"/>
              </a:lnSpc>
              <a:defRPr sz="1400"/>
            </a:lvl7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6400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857D49-53B5-0925-D270-F58A02A55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7E45D-EA94-2A05-1E5F-FB39AFC939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59999" y="6379481"/>
            <a:ext cx="9000000" cy="136460"/>
          </a:xfrm>
        </p:spPr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ED61F9-A129-0FDE-2F50-65CB13897B7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F11A50D-416F-C270-9A01-F2D94A5AD503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4101129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97050"/>
            <a:ext cx="11471638" cy="44391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B48314-5880-B59F-70F1-0E27E9BF31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EB0A72-FBC9-69D3-72A5-A1A61E01E9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696324-603F-BB54-E949-1487348E0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8802F16-5932-808C-B7C5-C7EEEC6C1ADE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12933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groß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803880"/>
            <a:ext cx="11473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Titel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711B9E05-1F66-40E4-8A0B-8DDA6922BA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280160"/>
            <a:ext cx="11471638" cy="495604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40A4FBD-9399-2025-DF41-844B204F1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B86E67E-6149-2180-D86F-DCFF7F815FC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B901997E-80A0-09E6-B359-AB65572BF321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72953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556001"/>
            <a:ext cx="5567834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C18DFBE-D824-4B92-7420-A11062A353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C5E33-7F21-3936-C96B-D7B71F87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73C70CF-3387-2970-C095-085C3B4D22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7640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5771E45-57C3-2620-B432-B601CECEE5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64000" y="2556001"/>
            <a:ext cx="5569200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BABC1A0F-91CF-DFD6-1F8A-E6C2A5DF22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64000" y="1764000"/>
            <a:ext cx="5569200" cy="378000"/>
          </a:xfrm>
        </p:spPr>
        <p:txBody>
          <a:bodyPr>
            <a:noAutofit/>
          </a:bodyPr>
          <a:lstStyle>
            <a:lvl1pPr marL="0" indent="0">
              <a:lnSpc>
                <a:spcPts val="2900"/>
              </a:lnSpc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Untertitel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661DFCB-8103-CC1D-E336-E8B3816EF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E8AE32E9-6330-4C23-9E45-55330BD20293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09536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8" y="1057568"/>
            <a:ext cx="4644000" cy="529343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 bearbeiten (zweizeilig)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581A20-C1DF-C740-F432-48F016C1A79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556001"/>
            <a:ext cx="4644000" cy="36802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Textinhalt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6FEB295-B9E9-46BA-EE53-47FF12B408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9200" y="332209"/>
            <a:ext cx="6624000" cy="5904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45CD1F-EA7D-98A3-6B43-67BDEAACCB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42CFC6-A2F3-0CEB-58F0-7304B6A302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62378C-8DD8-C152-F6CC-ED005931429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F07A4CF7-B453-BDB4-C8BF-DA89D50A2E69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796135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07878-63EA-3977-B314-9A8C22E2C7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1080000"/>
            <a:ext cx="11471638" cy="52934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01711F5-F1B0-35F1-0DA8-434EB3E57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295200"/>
            <a:ext cx="684000" cy="24928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823C215-FBCC-4133-9718-CDB5059618F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Prototyping Fast-Track / Gründungsberatung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17321A5-3E52-01A4-A7FF-6083C229B57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810519D-2D0E-EB6B-2C25-013DF34967CB}"/>
              </a:ext>
            </a:extLst>
          </p:cNvPr>
          <p:cNvSpPr txBox="1">
            <a:spLocks/>
          </p:cNvSpPr>
          <p:nvPr userDrawn="1"/>
        </p:nvSpPr>
        <p:spPr>
          <a:xfrm>
            <a:off x="359999" y="6531881"/>
            <a:ext cx="36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900" kern="1200">
                <a:solidFill>
                  <a:schemeClr val="accent1"/>
                </a:solidFill>
                <a:latin typeface="Public Sans Medium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Technische Hochschule Nürnberg Georg Simon Ohm</a:t>
            </a:r>
          </a:p>
        </p:txBody>
      </p:sp>
    </p:spTree>
    <p:extLst>
      <p:ext uri="{BB962C8B-B14F-4D97-AF65-F5344CB8AC3E}">
        <p14:creationId xmlns:p14="http://schemas.microsoft.com/office/powerpoint/2010/main" val="38536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B3A3DD-45D3-BB9D-57A8-4E9C7305C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080000"/>
            <a:ext cx="11471638" cy="52934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DF2570-7093-AD0C-58B6-51EEC4138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2556001"/>
            <a:ext cx="11471638" cy="368020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/>
              <a:t>Erste Ebene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</a:t>
            </a:r>
          </a:p>
          <a:p>
            <a:pPr lvl="5"/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686EB5-9EEF-674F-CC1D-C34F9EACD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900">
                <a:solidFill>
                  <a:schemeClr val="accent1"/>
                </a:solidFill>
                <a:latin typeface="Public Sans Medium" pitchFamily="2" charset="0"/>
              </a:defRPr>
            </a:lvl1pPr>
          </a:lstStyle>
          <a:p>
            <a:r>
              <a:rPr lang="de-DE"/>
              <a:t>Prototyping Fast-Track / Gründungsberatung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FBEA15-929E-1D16-8C64-5FDA6815A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396" y="6379481"/>
            <a:ext cx="688241" cy="1404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900">
                <a:solidFill>
                  <a:schemeClr val="accent1"/>
                </a:solidFill>
                <a:latin typeface="Public Sans Medium" pitchFamily="2" charset="0"/>
              </a:defRPr>
            </a:lvl1pPr>
          </a:lstStyle>
          <a:p>
            <a:fld id="{13FEB9C3-1FF9-4F1A-B0DB-7E320F93F66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18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50" r:id="rId4"/>
    <p:sldLayoutId id="2147483659" r:id="rId5"/>
    <p:sldLayoutId id="2147483658" r:id="rId6"/>
    <p:sldLayoutId id="2147483660" r:id="rId7"/>
    <p:sldLayoutId id="2147483662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64" r:id="rId18"/>
    <p:sldLayoutId id="2147483671" r:id="rId19"/>
    <p:sldLayoutId id="2147483651" r:id="rId20"/>
    <p:sldLayoutId id="2147483665" r:id="rId21"/>
    <p:sldLayoutId id="2147483666" r:id="rId22"/>
  </p:sldLayoutIdLst>
  <p:hf hd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8000" indent="-2304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8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166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404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634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26" userDrawn="1">
          <p15:clr>
            <a:srgbClr val="F26B43"/>
          </p15:clr>
        </p15:guide>
        <p15:guide id="4" orient="horz" pos="4105" userDrawn="1">
          <p15:clr>
            <a:srgbClr val="F26B43"/>
          </p15:clr>
        </p15:guide>
        <p15:guide id="5" pos="7453" userDrawn="1">
          <p15:clr>
            <a:srgbClr val="F26B43"/>
          </p15:clr>
        </p15:guide>
        <p15:guide id="6" pos="225" userDrawn="1">
          <p15:clr>
            <a:srgbClr val="F26B43"/>
          </p15:clr>
        </p15:guide>
        <p15:guide id="7" orient="horz" pos="4017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-nuernberg.de/beratung-services/beratungsstellen/gruendungsberatung/foundhers/" TargetMode="External"/><Relationship Id="rId2" Type="http://schemas.openxmlformats.org/officeDocument/2006/relationships/hyperlink" Target="mailto:gruendungsberatung@th-nuernberg.de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33FACF3-5A16-49A4-8329-B3909ADB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Bewerbungsvorlage </a:t>
            </a:r>
            <a:br>
              <a:rPr lang="de-DE" dirty="0">
                <a:solidFill>
                  <a:schemeClr val="accent5"/>
                </a:solidFill>
              </a:rPr>
            </a:br>
            <a:r>
              <a:rPr lang="de-DE" dirty="0" err="1">
                <a:solidFill>
                  <a:schemeClr val="accent5"/>
                </a:solidFill>
              </a:rPr>
              <a:t>FoundHers</a:t>
            </a:r>
            <a:r>
              <a:rPr lang="de-DE" dirty="0">
                <a:solidFill>
                  <a:schemeClr val="accent5"/>
                </a:solidFill>
              </a:rPr>
              <a:t> 2026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32A321-D3F5-4742-9A03-4000EEB0F8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b="0" dirty="0"/>
              <a:t>Bitte sende die Bewerbungsvorlage zusammen mit deinem Lebenslauf bis zum 15.02.2026 per E-Mail an</a:t>
            </a:r>
            <a:r>
              <a:rPr lang="de-DE" sz="2400" dirty="0"/>
              <a:t> </a:t>
            </a:r>
            <a:r>
              <a:rPr lang="de-DE" sz="2400" dirty="0">
                <a:hlinkClick r:id="rId2"/>
              </a:rPr>
              <a:t>gruendungsberatung@th-nuernberg.de</a:t>
            </a:r>
            <a:endParaRPr lang="de-DE" sz="2400" dirty="0"/>
          </a:p>
          <a:p>
            <a:endParaRPr lang="de-DE" sz="2000" dirty="0"/>
          </a:p>
          <a:p>
            <a:r>
              <a:rPr lang="de-DE" sz="2000" b="0" dirty="0"/>
              <a:t>Weitere Informationen unter: </a:t>
            </a:r>
            <a:r>
              <a:rPr lang="de-DE" sz="2000" b="0" dirty="0" err="1">
                <a:hlinkClick r:id="rId3"/>
              </a:rPr>
              <a:t>FoundHers</a:t>
            </a:r>
            <a:r>
              <a:rPr lang="de-DE" sz="2000" b="0" dirty="0">
                <a:hlinkClick r:id="rId3"/>
              </a:rPr>
              <a:t> - EXIST Women – Technische Hochschule Nürnberg Georg Simon Ohm</a:t>
            </a:r>
            <a:endParaRPr lang="de-DE" sz="2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80CEAA-55D9-41E2-9786-14618637C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1" y="0"/>
            <a:ext cx="3370729" cy="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6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564D12-C7F7-48B6-B9C3-19E51FBC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Wer bist du?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9F6D37D-887A-4644-BDF5-1F38E90C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304332"/>
            <a:ext cx="11471638" cy="3931877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100" dirty="0">
              <a:ea typeface="+mn-lt"/>
              <a:cs typeface="+mn-lt"/>
            </a:endParaRPr>
          </a:p>
          <a:p>
            <a:pPr marL="229870" indent="-229870"/>
            <a:r>
              <a:rPr lang="de-DE" sz="1100" b="1" dirty="0">
                <a:ea typeface="+mn-lt"/>
                <a:cs typeface="+mn-lt"/>
              </a:rPr>
              <a:t>Vor- und Nachname:</a:t>
            </a:r>
            <a:endParaRPr lang="en-US" sz="1100" b="1" dirty="0">
              <a:ea typeface="+mn-lt"/>
              <a:cs typeface="+mn-lt"/>
            </a:endParaRPr>
          </a:p>
          <a:p>
            <a:pPr marL="229870" indent="-229870"/>
            <a:r>
              <a:rPr lang="de-DE" sz="1100" b="1" dirty="0">
                <a:ea typeface="+mn-lt"/>
                <a:cs typeface="+mn-lt"/>
              </a:rPr>
              <a:t>Geburtsdatum:</a:t>
            </a:r>
            <a:endParaRPr lang="en-US" sz="1100" b="1" dirty="0">
              <a:ea typeface="+mn-lt"/>
              <a:cs typeface="+mn-lt"/>
            </a:endParaRPr>
          </a:p>
          <a:p>
            <a:pPr marL="229870" indent="-229870"/>
            <a:r>
              <a:rPr lang="de-DE" sz="1100" b="1" dirty="0">
                <a:ea typeface="+mn-lt"/>
                <a:cs typeface="+mn-lt"/>
              </a:rPr>
              <a:t>Anschrift:</a:t>
            </a:r>
            <a:endParaRPr lang="en-US" sz="1100" b="1" dirty="0">
              <a:ea typeface="+mn-lt"/>
              <a:cs typeface="+mn-lt"/>
            </a:endParaRPr>
          </a:p>
          <a:p>
            <a:pPr marL="229870" indent="-229870"/>
            <a:endParaRPr lang="de-DE" sz="1100" b="1" dirty="0">
              <a:ea typeface="+mn-lt"/>
              <a:cs typeface="+mn-lt"/>
            </a:endParaRPr>
          </a:p>
          <a:p>
            <a:pPr marL="229870" indent="-229870"/>
            <a:r>
              <a:rPr lang="de-DE" sz="1100" b="1" dirty="0">
                <a:ea typeface="+mn-lt"/>
                <a:cs typeface="+mn-lt"/>
              </a:rPr>
              <a:t>Aktueller Status in der Programmlaufzeit und ggf. Geplantes Ende (Studentin, Absolventin, Berufsausbildung etc.):</a:t>
            </a:r>
            <a:br>
              <a:rPr lang="de-DE" sz="1100" dirty="0">
                <a:ea typeface="+mn-lt"/>
                <a:cs typeface="+mn-lt"/>
              </a:rPr>
            </a:br>
            <a:r>
              <a:rPr lang="de-DE" sz="1100" dirty="0">
                <a:ea typeface="+mn-lt"/>
                <a:cs typeface="+mn-lt"/>
              </a:rPr>
              <a:t>Hinweis: Wenn du in dem Zeitraum immatrikuliert bist, auch wenn du bereits einen Abschluss hast, zählst du als Studentin.</a:t>
            </a:r>
            <a:endParaRPr lang="en-US" sz="1100" dirty="0"/>
          </a:p>
          <a:p>
            <a:pPr marL="229870" indent="-229870"/>
            <a:endParaRPr lang="de-DE" sz="1100" dirty="0">
              <a:ea typeface="+mn-lt"/>
              <a:cs typeface="+mn-lt"/>
            </a:endParaRPr>
          </a:p>
          <a:p>
            <a:pPr marL="229870" indent="-229870"/>
            <a:r>
              <a:rPr lang="de-DE" sz="1100" b="1" dirty="0">
                <a:ea typeface="+mn-lt"/>
                <a:cs typeface="+mn-lt"/>
              </a:rPr>
              <a:t>Möchtest du auch das EXIST-Women-Stipendium erhalten oder nur am Programm teilnehmen?</a:t>
            </a:r>
            <a:br>
              <a:rPr lang="de-DE" sz="1100" b="1" dirty="0">
                <a:ea typeface="+mn-lt"/>
                <a:cs typeface="+mn-lt"/>
              </a:rPr>
            </a:br>
            <a:r>
              <a:rPr lang="de-DE" sz="1100" b="1" dirty="0">
                <a:ea typeface="+mn-lt"/>
                <a:cs typeface="+mn-lt"/>
              </a:rPr>
              <a:t>Falls Stipendium: Welche Monate zwischen Juli und Dezember kommen für dich infrage: Juli bis September (SoSe26) oder Oktober bis Dezember (</a:t>
            </a:r>
            <a:r>
              <a:rPr lang="de-DE" sz="1100" b="1" dirty="0" err="1">
                <a:ea typeface="+mn-lt"/>
                <a:cs typeface="+mn-lt"/>
              </a:rPr>
              <a:t>WiSe</a:t>
            </a:r>
            <a:r>
              <a:rPr lang="de-DE" sz="1100" b="1" dirty="0">
                <a:ea typeface="+mn-lt"/>
                <a:cs typeface="+mn-lt"/>
              </a:rPr>
              <a:t> 26/27)?</a:t>
            </a:r>
            <a:br>
              <a:rPr lang="de-DE" sz="1100" b="1" dirty="0">
                <a:ea typeface="+mn-lt"/>
                <a:cs typeface="+mn-lt"/>
              </a:rPr>
            </a:br>
            <a:r>
              <a:rPr lang="de-DE" sz="1100" dirty="0">
                <a:ea typeface="+mn-lt"/>
                <a:cs typeface="+mn-lt"/>
              </a:rPr>
              <a:t>Hinweis: In der Zeit vom Stipendium darf nur 20h/Woche gearbeitet werden. Nachweis vor Beginn zu erbringen. </a:t>
            </a:r>
            <a:endParaRPr lang="de-DE" dirty="0"/>
          </a:p>
          <a:p>
            <a:pPr marL="229870" indent="-229870"/>
            <a:endParaRPr lang="de-DE" sz="1100" dirty="0">
              <a:ea typeface="+mn-lt"/>
              <a:cs typeface="+mn-lt"/>
            </a:endParaRPr>
          </a:p>
          <a:p>
            <a:pPr marL="229870" indent="-229870"/>
            <a:endParaRPr lang="de-DE" sz="1100" dirty="0">
              <a:ea typeface="+mn-lt"/>
              <a:cs typeface="+mn-lt"/>
            </a:endParaRPr>
          </a:p>
          <a:p>
            <a:pPr marL="229870" indent="-229870"/>
            <a:r>
              <a:rPr lang="de-DE" sz="1100" b="1" i="1" dirty="0">
                <a:ea typeface="+mn-lt"/>
                <a:cs typeface="+mn-lt"/>
              </a:rPr>
              <a:t>Optional:</a:t>
            </a:r>
            <a:r>
              <a:rPr lang="de-DE" sz="1100" b="1" dirty="0">
                <a:ea typeface="+mn-lt"/>
                <a:cs typeface="+mn-lt"/>
              </a:rPr>
              <a:t> Hast du unterhaltspflichtige Kinder? Wenn ja, wie viele und in welchem Alter? </a:t>
            </a:r>
            <a:br>
              <a:rPr lang="de-DE" sz="1100" dirty="0">
                <a:ea typeface="+mn-lt"/>
                <a:cs typeface="+mn-lt"/>
              </a:rPr>
            </a:br>
            <a:r>
              <a:rPr lang="de-DE" sz="1100" dirty="0">
                <a:ea typeface="+mn-lt"/>
                <a:cs typeface="+mn-lt"/>
              </a:rPr>
              <a:t>(Hintergrund ist der Kinderzuschuss beim Stipendium)</a:t>
            </a:r>
          </a:p>
          <a:p>
            <a:pPr marL="229870" indent="-229870"/>
            <a:endParaRPr lang="de-DE" sz="1800" dirty="0"/>
          </a:p>
          <a:p>
            <a:pPr marL="0" indent="0">
              <a:buNone/>
            </a:pPr>
            <a:endParaRPr lang="de-DE" sz="1800" dirty="0"/>
          </a:p>
          <a:p>
            <a:pPr marL="229870" indent="-229870"/>
            <a:endParaRPr lang="de-DE" sz="1800" dirty="0"/>
          </a:p>
          <a:p>
            <a:pPr marL="229870" indent="-229870"/>
            <a:endParaRPr lang="de-DE" sz="1800" dirty="0"/>
          </a:p>
          <a:p>
            <a:pPr marL="229870" indent="-229870"/>
            <a:endParaRPr lang="de-DE" sz="1800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5F74DB-23D0-4823-9929-340CF62DF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/>
              <a:t>Persönliche Informationen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EC2F1-5A49-46F0-9E3B-14E22E66A0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A8D39A18-E24F-41D5-8C4F-09A5D30A8ABF}"/>
              </a:ext>
            </a:extLst>
          </p:cNvPr>
          <p:cNvSpPr txBox="1">
            <a:spLocks/>
          </p:cNvSpPr>
          <p:nvPr/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304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>
                <a:solidFill>
                  <a:srgbClr val="C72426"/>
                </a:solidFill>
              </a:rPr>
              <a:t>FoundHers</a:t>
            </a:r>
            <a:r>
              <a:rPr lang="de-DE">
                <a:solidFill>
                  <a:srgbClr val="C72426"/>
                </a:solidFill>
              </a:rPr>
              <a:t> / Gründungsberatung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3C1A98F-BAA4-4C9F-9F86-E4886F81BD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1" y="0"/>
            <a:ext cx="3370729" cy="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4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D1564D12-C7F7-48B6-B9C3-19E51FBC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Was ist deine Idee?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E9F6D37D-887A-4644-BDF5-1F38E90CC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180744"/>
            <a:ext cx="5567834" cy="4165002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Wo stehst du aktuell in Bezug auf eine mögliche Gründung? Hast du schon eine Idee, mehrere Ansätze oder bist du noch offen und in der Orientierung?</a:t>
            </a:r>
            <a:endParaRPr lang="de-DE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Falls du eine Idee hast: Welches Problem möchtest du lösen und für wen?</a:t>
            </a:r>
            <a:endParaRPr lang="en-US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Falls noch nicht: Welche Themen oder Bereiche interessieren dich besonders?</a:t>
            </a:r>
            <a:endParaRPr lang="de-DE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6EC2F1-5A49-46F0-9E3B-14E22E66A0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5F74DB-23D0-4823-9929-340CF62DF9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434" y="1246946"/>
            <a:ext cx="55704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ea typeface="+mn-lt"/>
                <a:cs typeface="+mn-lt"/>
              </a:rPr>
              <a:t>Aktueller Status der Idee &amp; Problemverständnis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8FC3B570-9627-4674-94B5-846580708D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437" y="2180745"/>
            <a:ext cx="5569200" cy="4165002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Wie sieht deine aktuelle Idee /  Lösung oder dein aktueller Ansatz aus?</a:t>
            </a:r>
            <a:endParaRPr lang="en-US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Was begeistert dich an deiner Idee oder an dem Thema, mit dem du dich beschäftigen möchtest und wie bist du darauf gekommen?</a:t>
            </a:r>
            <a:endParaRPr lang="en-US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Welche Fähigkeiten oder Kenntnisse qualifizieren dich für die Umsetzung der Idee und welche möchtest du im Laufe des Programms noch aufbauen oder stärken?</a:t>
            </a:r>
            <a:endParaRPr lang="de-DE" i="1"/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Woran würdest du am Ende des Programms merken, dass es dir etwas gebracht hat?</a:t>
            </a:r>
            <a:endParaRPr lang="de-DE" i="1"/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BC53700-D6AD-4217-9E5F-7CF2E009F5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437" y="1246946"/>
            <a:ext cx="55692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+mn-lt"/>
                <a:cs typeface="+mn-lt"/>
              </a:rPr>
              <a:t>Idee, Entwicklungspotenzial &amp; Ziele</a:t>
            </a:r>
            <a:endParaRPr lang="en-US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A8D39A18-E24F-41D5-8C4F-09A5D30A8ABF}"/>
              </a:ext>
            </a:extLst>
          </p:cNvPr>
          <p:cNvSpPr txBox="1">
            <a:spLocks/>
          </p:cNvSpPr>
          <p:nvPr/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304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>
                <a:solidFill>
                  <a:srgbClr val="C72426"/>
                </a:solidFill>
              </a:rPr>
              <a:t>FoundHers</a:t>
            </a:r>
            <a:r>
              <a:rPr lang="de-DE">
                <a:solidFill>
                  <a:srgbClr val="C72426"/>
                </a:solidFill>
              </a:rPr>
              <a:t> / Gründungsberatung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1F29F209-6C55-47EB-A48C-8C2FF4061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76" y="0"/>
            <a:ext cx="3370729" cy="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56796-E74E-579B-EA0E-FA0054AE6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F931181-90B9-6377-AABA-5BD00CA3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Welche Erwartungen hast du?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77E40AB-10E6-BC70-C578-5914149F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124818"/>
            <a:ext cx="5567834" cy="4220928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Bei welchen inhaltlichen Themen wünschst du dir Unterstützung durch Workshops, Mentorinnen oder Coaches?</a:t>
            </a:r>
            <a:endParaRPr lang="en-US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Welche Art von Begleitung passt gut zu dir (z. B. Fachliche Expertise im Bereich x , Branchen Kenntnisse im Bereich x , persönliche Begleitung und Ermutigung)?</a:t>
            </a:r>
            <a:endParaRPr lang="de-DE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Gibt es etwas, das dir bei Mentorinnen besonders wichtig ist?</a:t>
            </a: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Bist du bereits Teil eines Teams? Wenn ja, wer gehört dazu? Wenn nein, suchst du weitere Teammitglieder?</a:t>
            </a: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  <a:p>
            <a:pPr marL="229870" indent="-229870"/>
            <a:endParaRPr lang="de-DE" sz="1000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A56DCE8-1BA1-585A-80E7-7DEAAA2853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61DEAF8-B3F3-088A-2B1A-F8B0461CAD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434" y="1246946"/>
            <a:ext cx="55704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+mn-lt"/>
                <a:cs typeface="+mn-lt"/>
              </a:rPr>
              <a:t>Workshops, Mentoring- &amp; Coaching-Bedarf</a:t>
            </a:r>
            <a:endParaRPr lang="en-US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C11E5DBA-B974-AA21-D31F-CE1C4229BB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437" y="2124819"/>
            <a:ext cx="5569200" cy="4220928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Welche fachlichen, persönlichen oder organisatorischen Stärken bringst du aktuell mit?</a:t>
            </a:r>
            <a:endParaRPr lang="en-US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In welchen Bereichen möchtest du dich in diesem Jahr weiterentwickeln oder Neues ausprobieren?</a:t>
            </a: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Wie lernst und arbeitest du am liebsten (z. B. im Austausch mit anderen, praktisch, Schritt für Schritt)?</a:t>
            </a:r>
          </a:p>
          <a:p>
            <a:pPr marL="229870" indent="-229870"/>
            <a:endParaRPr lang="de-DE" sz="1000" i="1"/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/>
          </a:p>
          <a:p>
            <a:pPr marL="229870" indent="-229870"/>
            <a:endParaRPr lang="de-DE" sz="1000" i="1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D95739B-5FA9-4B44-4DB7-F92E4C68C5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437" y="1246946"/>
            <a:ext cx="55692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+mn-lt"/>
                <a:cs typeface="+mn-lt"/>
              </a:rPr>
              <a:t>Kompetenzen und Lernstil</a:t>
            </a:r>
            <a:endParaRPr lang="en-US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CD8E6459-C550-7205-AD45-E5DD4F9271FC}"/>
              </a:ext>
            </a:extLst>
          </p:cNvPr>
          <p:cNvSpPr txBox="1">
            <a:spLocks/>
          </p:cNvSpPr>
          <p:nvPr/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304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err="1">
                <a:solidFill>
                  <a:srgbClr val="C72426"/>
                </a:solidFill>
              </a:rPr>
              <a:t>FoundHers</a:t>
            </a:r>
            <a:r>
              <a:rPr lang="de-DE">
                <a:solidFill>
                  <a:srgbClr val="C72426"/>
                </a:solidFill>
              </a:rPr>
              <a:t> / Gründungsberatung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B9E5DE-2DBE-42CB-BE15-4D510F5BF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17" y="-2107"/>
            <a:ext cx="3370729" cy="82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2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C55D1-FD68-4A4D-22B9-DF19A9EA1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64B1AC-4988-4DF5-B05E-6B99129E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56" y="739140"/>
            <a:ext cx="11471638" cy="529343"/>
          </a:xfrm>
        </p:spPr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Erfüllst du die Rahmenbedingungen?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C1D158F9-4471-F734-73FB-6C85AB257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2124818"/>
            <a:ext cx="5567834" cy="4220928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Wie planst du, das </a:t>
            </a:r>
            <a:r>
              <a:rPr lang="de-DE" sz="1000" i="1" dirty="0" err="1">
                <a:ea typeface="+mn-lt"/>
                <a:cs typeface="+mn-lt"/>
              </a:rPr>
              <a:t>FoundHERs</a:t>
            </a:r>
            <a:r>
              <a:rPr lang="de-DE" sz="1000" i="1" dirty="0">
                <a:ea typeface="+mn-lt"/>
                <a:cs typeface="+mn-lt"/>
              </a:rPr>
              <a:t>-Programm mit deiner aktuellen Tätigkeit (Studium, Beruf etc.) zeitlich zu kombinieren?</a:t>
            </a:r>
            <a:endParaRPr lang="de-DE" dirty="0"/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Wie viele Stunden pro Woche kannst du voraussichtlich für das Programm und deine Gründungsidee aufbringen?</a:t>
            </a: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Gibt es bevorzugte Tage oder Uhrzeiten für Workshops?</a:t>
            </a: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endParaRPr lang="de-DE" sz="1000" i="1" dirty="0">
              <a:ea typeface="+mn-lt"/>
              <a:cs typeface="+mn-lt"/>
            </a:endParaRPr>
          </a:p>
          <a:p>
            <a:pPr marL="229870" indent="-229870"/>
            <a:r>
              <a:rPr lang="de-DE" sz="1000" i="1" dirty="0">
                <a:ea typeface="+mn-lt"/>
                <a:cs typeface="+mn-lt"/>
              </a:rPr>
              <a:t>Wie ist dein aktueller Bezug zur TH Nürnberg?</a:t>
            </a:r>
          </a:p>
          <a:p>
            <a:pPr marL="229870" indent="-229870"/>
            <a:endParaRPr lang="de-DE" sz="1400" dirty="0"/>
          </a:p>
          <a:p>
            <a:pPr marL="229870" indent="-229870"/>
            <a:endParaRPr lang="de-DE" sz="1400" dirty="0"/>
          </a:p>
          <a:p>
            <a:pPr marL="229870" indent="-229870"/>
            <a:endParaRPr lang="de-DE" sz="1400" dirty="0"/>
          </a:p>
          <a:p>
            <a:pPr marL="229870" indent="-229870"/>
            <a:endParaRPr lang="de-DE" sz="1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85A866-1293-6C91-8E70-87E6CB228A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B8B8FBE-BEAC-4BF1-7A48-FA240E140C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434" y="1246946"/>
            <a:ext cx="55704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+mn-lt"/>
                <a:cs typeface="+mn-lt"/>
              </a:rPr>
              <a:t>Zeitliche &amp; formale Rahmenbedingungen</a:t>
            </a:r>
            <a:endParaRPr lang="en-US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10BD0A86-C1B2-597D-18CA-03865FF30E5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2437" y="2124819"/>
            <a:ext cx="5569200" cy="4220928"/>
          </a:xfrm>
          <a:ln>
            <a:solidFill>
              <a:schemeClr val="accent5"/>
            </a:solidFill>
          </a:ln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e-DE" sz="1000" i="1">
                <a:ea typeface="+mn-lt"/>
                <a:cs typeface="+mn-lt"/>
              </a:rPr>
              <a:t>Hinweis: Die Teilnahme am </a:t>
            </a:r>
            <a:r>
              <a:rPr lang="de-DE" sz="1000" i="1" err="1">
                <a:ea typeface="+mn-lt"/>
                <a:cs typeface="+mn-lt"/>
              </a:rPr>
              <a:t>FoundHers</a:t>
            </a:r>
            <a:r>
              <a:rPr lang="de-DE" sz="1000" i="1">
                <a:ea typeface="+mn-lt"/>
                <a:cs typeface="+mn-lt"/>
              </a:rPr>
              <a:t> Programm ist auch ohne zusätzliches EXIST-Women Stipendium möglich.</a:t>
            </a:r>
          </a:p>
          <a:p>
            <a:pPr marL="229870" indent="-229870"/>
            <a:r>
              <a:rPr lang="de-DE" sz="1000" i="1">
                <a:ea typeface="+mn-lt"/>
                <a:cs typeface="+mn-lt"/>
              </a:rPr>
              <a:t>Welche Voraussetzungen und Meilensteine müsstest du aus deiner Sicht erfüllen, um dich für das Stipendium zu qualifizieren?</a:t>
            </a:r>
          </a:p>
          <a:p>
            <a:pPr marL="229870" indent="-229870"/>
            <a:endParaRPr lang="de-DE" sz="1000" i="1">
              <a:ea typeface="+mn-lt"/>
              <a:cs typeface="+mn-lt"/>
            </a:endParaRPr>
          </a:p>
          <a:p>
            <a:pPr marL="229870" indent="-229870"/>
            <a:endParaRPr lang="de-DE" sz="1000" i="1"/>
          </a:p>
          <a:p>
            <a:pPr marL="0" indent="0">
              <a:buNone/>
            </a:pPr>
            <a:endParaRPr lang="de-DE" sz="1400"/>
          </a:p>
          <a:p>
            <a:pPr marL="229870" indent="-229870"/>
            <a:r>
              <a:rPr lang="de-DE" sz="1000" i="1"/>
              <a:t>Falls ja: Wie würdest du die Zeit und die finanziellen Mittel nutzen, um dich und deine Idee weiterzuentwickeln? </a:t>
            </a:r>
            <a:endParaRPr lang="de-DE" sz="140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64A8C5F-7DA9-434B-6189-97B4AE22C2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437" y="1246946"/>
            <a:ext cx="5569200" cy="378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ea typeface="+mn-lt"/>
                <a:cs typeface="+mn-lt"/>
              </a:rPr>
              <a:t>Chance auf das EXIST-Women-Stipendium </a:t>
            </a:r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D75187DE-8C7D-8B77-FC5C-9BCD438D95F2}"/>
              </a:ext>
            </a:extLst>
          </p:cNvPr>
          <p:cNvSpPr txBox="1">
            <a:spLocks/>
          </p:cNvSpPr>
          <p:nvPr/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304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solidFill>
                  <a:srgbClr val="C72426"/>
                </a:solidFill>
              </a:rPr>
              <a:t>FoundHers</a:t>
            </a:r>
            <a:r>
              <a:rPr lang="de-DE" dirty="0">
                <a:solidFill>
                  <a:srgbClr val="C72426"/>
                </a:solidFill>
              </a:rPr>
              <a:t> / Gründungsberatung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BEE71FD-C5A7-45DB-BE88-2C9AF3EA7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1" b="21129"/>
          <a:stretch/>
        </p:blipFill>
        <p:spPr>
          <a:xfrm>
            <a:off x="8821271" y="176063"/>
            <a:ext cx="3370729" cy="52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87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9D2EBC-724E-4E52-8534-FCA5CBE9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5"/>
                </a:solidFill>
              </a:rPr>
              <a:t>Bestellliste für Sachmittel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159C5CBA-0957-4387-8323-11C4795CB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7602662"/>
              </p:ext>
            </p:extLst>
          </p:nvPr>
        </p:nvGraphicFramePr>
        <p:xfrm>
          <a:off x="3626883" y="1854790"/>
          <a:ext cx="7862684" cy="423194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5671">
                  <a:extLst>
                    <a:ext uri="{9D8B030D-6E8A-4147-A177-3AD203B41FA5}">
                      <a16:colId xmlns:a16="http://schemas.microsoft.com/office/drawing/2014/main" val="159447641"/>
                    </a:ext>
                  </a:extLst>
                </a:gridCol>
                <a:gridCol w="1965671">
                  <a:extLst>
                    <a:ext uri="{9D8B030D-6E8A-4147-A177-3AD203B41FA5}">
                      <a16:colId xmlns:a16="http://schemas.microsoft.com/office/drawing/2014/main" val="2236536115"/>
                    </a:ext>
                  </a:extLst>
                </a:gridCol>
                <a:gridCol w="1965671">
                  <a:extLst>
                    <a:ext uri="{9D8B030D-6E8A-4147-A177-3AD203B41FA5}">
                      <a16:colId xmlns:a16="http://schemas.microsoft.com/office/drawing/2014/main" val="2417324025"/>
                    </a:ext>
                  </a:extLst>
                </a:gridCol>
                <a:gridCol w="1965671">
                  <a:extLst>
                    <a:ext uri="{9D8B030D-6E8A-4147-A177-3AD203B41FA5}">
                      <a16:colId xmlns:a16="http://schemas.microsoft.com/office/drawing/2014/main" val="4162398892"/>
                    </a:ext>
                  </a:extLst>
                </a:gridCol>
              </a:tblGrid>
              <a:tr h="325534">
                <a:tc>
                  <a:txBody>
                    <a:bodyPr/>
                    <a:lstStyle/>
                    <a:p>
                      <a:r>
                        <a:rPr lang="de-DE" sz="1400"/>
                        <a:t>Produkt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Verwendung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Verkäufer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Preis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972082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879542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461241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113948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456313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727839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84209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75657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576212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813698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482261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57645"/>
                  </a:ext>
                </a:extLst>
              </a:tr>
              <a:tr h="325534"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848841"/>
                  </a:ext>
                </a:extLst>
              </a:tr>
            </a:tbl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24FD63-F365-4F83-99EF-A9FC9520AE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3FEB9C3-1FF9-4F1A-B0DB-7E320F93F669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B86BA0-2C28-E2E5-CE2B-E4A6936F4AD4}"/>
              </a:ext>
            </a:extLst>
          </p:cNvPr>
          <p:cNvSpPr txBox="1"/>
          <p:nvPr/>
        </p:nvSpPr>
        <p:spPr>
          <a:xfrm>
            <a:off x="360326" y="1851838"/>
            <a:ext cx="282353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000" baseline="0">
                <a:solidFill>
                  <a:srgbClr val="16283D"/>
                </a:solidFill>
                <a:latin typeface="Public Sans"/>
              </a:rPr>
              <a:t>Liste hier </a:t>
            </a:r>
            <a:r>
              <a:rPr lang="de-DE" sz="2000" b="1" baseline="0">
                <a:solidFill>
                  <a:srgbClr val="16283D"/>
                </a:solidFill>
                <a:latin typeface="Public Sans"/>
              </a:rPr>
              <a:t>konkrete Produkte oder Dienstleistungen</a:t>
            </a:r>
            <a:r>
              <a:rPr lang="de-DE" sz="2000" baseline="0">
                <a:solidFill>
                  <a:srgbClr val="16283D"/>
                </a:solidFill>
                <a:latin typeface="Public Sans"/>
              </a:rPr>
              <a:t> auf, die du dir von den </a:t>
            </a:r>
            <a:r>
              <a:rPr lang="de-DE" sz="2000">
                <a:solidFill>
                  <a:srgbClr val="16283D"/>
                </a:solidFill>
                <a:latin typeface="Public Sans"/>
              </a:rPr>
              <a:t>2.000€ </a:t>
            </a:r>
            <a:r>
              <a:rPr lang="de-DE" sz="2000" baseline="0">
                <a:solidFill>
                  <a:srgbClr val="16283D"/>
                </a:solidFill>
                <a:latin typeface="Public Sans"/>
              </a:rPr>
              <a:t>Sachmitteln erwerben würdest</a:t>
            </a:r>
            <a:r>
              <a:rPr lang="de-DE" sz="2000">
                <a:solidFill>
                  <a:srgbClr val="16283D"/>
                </a:solidFill>
                <a:latin typeface="Public Sans"/>
              </a:rPr>
              <a:t>:</a:t>
            </a:r>
            <a:endParaRPr lang="en-US" sz="44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9E2831E-D849-461A-807B-1F04CBE87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17" y="-2107"/>
            <a:ext cx="3370729" cy="821457"/>
          </a:xfrm>
          <a:prstGeom prst="rect">
            <a:avLst/>
          </a:prstGeom>
        </p:spPr>
      </p:pic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BEFFB4E8-991C-442A-B8EF-B0E6EB924D85}"/>
              </a:ext>
            </a:extLst>
          </p:cNvPr>
          <p:cNvSpPr txBox="1">
            <a:spLocks/>
          </p:cNvSpPr>
          <p:nvPr/>
        </p:nvSpPr>
        <p:spPr>
          <a:xfrm>
            <a:off x="359999" y="6379481"/>
            <a:ext cx="9000000" cy="136460"/>
          </a:xfrm>
          <a:prstGeom prst="rect">
            <a:avLst/>
          </a:prstGeom>
        </p:spPr>
        <p:txBody>
          <a:bodyPr vert="horz" lIns="0" tIns="0" rIns="0" bIns="0" rtlCol="0">
            <a:normAutofit fontScale="32500" lnSpcReduction="20000"/>
          </a:bodyPr>
          <a:lstStyle>
            <a:lvl1pPr marL="2304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8000" indent="-2304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8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6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66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04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34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err="1">
                <a:solidFill>
                  <a:srgbClr val="C72426"/>
                </a:solidFill>
              </a:rPr>
              <a:t>FoundHers</a:t>
            </a:r>
            <a:r>
              <a:rPr lang="de-DE" dirty="0">
                <a:solidFill>
                  <a:srgbClr val="C72426"/>
                </a:solidFill>
              </a:rPr>
              <a:t> / Gründungsberatung</a:t>
            </a:r>
          </a:p>
        </p:txBody>
      </p:sp>
    </p:spTree>
    <p:extLst>
      <p:ext uri="{BB962C8B-B14F-4D97-AF65-F5344CB8AC3E}">
        <p14:creationId xmlns:p14="http://schemas.microsoft.com/office/powerpoint/2010/main" val="4224900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16283D"/>
      </a:dk1>
      <a:lt1>
        <a:sysClr val="window" lastClr="FFFFFF"/>
      </a:lt1>
      <a:dk2>
        <a:srgbClr val="000000"/>
      </a:dk2>
      <a:lt2>
        <a:srgbClr val="E7E6E6"/>
      </a:lt2>
      <a:accent1>
        <a:srgbClr val="C72426"/>
      </a:accent1>
      <a:accent2>
        <a:srgbClr val="16283D"/>
      </a:accent2>
      <a:accent3>
        <a:srgbClr val="D6EAF5"/>
      </a:accent3>
      <a:accent4>
        <a:srgbClr val="FFE763"/>
      </a:accent4>
      <a:accent5>
        <a:srgbClr val="603F80"/>
      </a:accent5>
      <a:accent6>
        <a:srgbClr val="83AC54"/>
      </a:accent6>
      <a:hlink>
        <a:srgbClr val="2D87B8"/>
      </a:hlink>
      <a:folHlink>
        <a:srgbClr val="B1D7EB"/>
      </a:folHlink>
    </a:clrScheme>
    <a:fontScheme name="TH Nürnberg OHM">
      <a:majorFont>
        <a:latin typeface="Public Sans ExtraBold"/>
        <a:ea typeface=""/>
        <a:cs typeface=""/>
      </a:majorFont>
      <a:minorFont>
        <a:latin typeface="Public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>
        <a:normAutofit/>
      </a:bodyPr>
      <a:lstStyle>
        <a:defPPr algn="ctr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N_8571_Vorlage_Präsentation_eingebettet.potx" id="{1BC57226-C8F0-488E-9DED-A6841462E028}" vid="{72F074AA-40F4-4C47-B388-D86BB6600C5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2180f19-dd77-48d9-bcf9-787e6b0dc71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78837B97F48B4197948C1DBC3DDE44" ma:contentTypeVersion="15" ma:contentTypeDescription="Ein neues Dokument erstellen." ma:contentTypeScope="" ma:versionID="da15e0f38d61955e258f899f0f26bc6e">
  <xsd:schema xmlns:xsd="http://www.w3.org/2001/XMLSchema" xmlns:xs="http://www.w3.org/2001/XMLSchema" xmlns:p="http://schemas.microsoft.com/office/2006/metadata/properties" xmlns:ns3="32180f19-dd77-48d9-bcf9-787e6b0dc71f" xmlns:ns4="51cf45f0-66af-4765-8362-5b540042fe8a" targetNamespace="http://schemas.microsoft.com/office/2006/metadata/properties" ma:root="true" ma:fieldsID="62584ae7db263cec3c2da0295837bce4" ns3:_="" ns4:_="">
    <xsd:import namespace="32180f19-dd77-48d9-bcf9-787e6b0dc71f"/>
    <xsd:import namespace="51cf45f0-66af-4765-8362-5b540042fe8a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80f19-dd77-48d9-bcf9-787e6b0dc71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cf45f0-66af-4765-8362-5b540042fe8a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B650C-7955-4DFA-86D9-C63542ED48BC}">
  <ds:schemaRefs>
    <ds:schemaRef ds:uri="http://schemas.microsoft.com/office/2006/documentManagement/types"/>
    <ds:schemaRef ds:uri="51cf45f0-66af-4765-8362-5b540042fe8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openxmlformats.org/package/2006/metadata/core-properties"/>
    <ds:schemaRef ds:uri="32180f19-dd77-48d9-bcf9-787e6b0dc71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E21431-7B14-451D-BA0B-E5870FED61F3}">
  <ds:schemaRefs>
    <ds:schemaRef ds:uri="32180f19-dd77-48d9-bcf9-787e6b0dc71f"/>
    <ds:schemaRef ds:uri="51cf45f0-66af-4765-8362-5b540042fe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0BA0A5B-1CE1-45F5-9D8D-167D5BF036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THN_8571_Vorlage_Präsentation_eingebettet</Template>
  <TotalTime>0</TotalTime>
  <Words>646</Words>
  <Application>Microsoft Office PowerPoint</Application>
  <PresentationFormat>Breitbild</PresentationFormat>
  <Paragraphs>126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Public Sans ExtraBold</vt:lpstr>
      <vt:lpstr>Calibri</vt:lpstr>
      <vt:lpstr>Arial</vt:lpstr>
      <vt:lpstr>Public Sans</vt:lpstr>
      <vt:lpstr>Public Sans Medium</vt:lpstr>
      <vt:lpstr>Office</vt:lpstr>
      <vt:lpstr>Bewerbungsvorlage  FoundHers 2026</vt:lpstr>
      <vt:lpstr>Wer bist du?</vt:lpstr>
      <vt:lpstr>Was ist deine Idee?</vt:lpstr>
      <vt:lpstr>Welche Erwartungen hast du?</vt:lpstr>
      <vt:lpstr>Erfüllst du die Rahmenbedingungen?</vt:lpstr>
      <vt:lpstr>Bestellliste für Sachmittel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ortju</dc:creator>
  <cp:lastModifiedBy>Jennifer Ulrich</cp:lastModifiedBy>
  <cp:revision>8</cp:revision>
  <dcterms:created xsi:type="dcterms:W3CDTF">2024-11-30T09:40:57Z</dcterms:created>
  <dcterms:modified xsi:type="dcterms:W3CDTF">2026-01-13T15:49:21Z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0x010100B878837B97F48B4197948C1DBC3DDE44</vt:lpwstr>
  </property>
</Properties>
</file>